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68" r:id="rId5"/>
    <p:sldId id="291" r:id="rId6"/>
    <p:sldId id="302" r:id="rId7"/>
    <p:sldId id="269" r:id="rId8"/>
    <p:sldId id="289" r:id="rId9"/>
    <p:sldId id="303" r:id="rId10"/>
    <p:sldId id="307" r:id="rId11"/>
    <p:sldId id="308" r:id="rId12"/>
    <p:sldId id="309" r:id="rId13"/>
    <p:sldId id="311" r:id="rId14"/>
    <p:sldId id="312" r:id="rId15"/>
    <p:sldId id="313" r:id="rId16"/>
    <p:sldId id="304" r:id="rId17"/>
    <p:sldId id="314" r:id="rId18"/>
    <p:sldId id="293" r:id="rId19"/>
    <p:sldId id="284" r:id="rId20"/>
    <p:sldId id="282" r:id="rId21"/>
    <p:sldId id="262" r:id="rId22"/>
    <p:sldId id="323" r:id="rId23"/>
    <p:sldId id="322" r:id="rId24"/>
    <p:sldId id="325" r:id="rId25"/>
    <p:sldId id="324" r:id="rId26"/>
    <p:sldId id="285" r:id="rId27"/>
    <p:sldId id="317" r:id="rId28"/>
    <p:sldId id="318" r:id="rId29"/>
    <p:sldId id="31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52" autoAdjust="0"/>
  </p:normalViewPr>
  <p:slideViewPr>
    <p:cSldViewPr snapToGrid="0">
      <p:cViewPr varScale="1">
        <p:scale>
          <a:sx n="91" d="100"/>
          <a:sy n="91" d="100"/>
        </p:scale>
        <p:origin x="230"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4/20/2021</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4/20/2021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0" name="Picture 9" descr="Celestia-R1---OverlayContentHD.png">
            <a:extLst>
              <a:ext uri="{FF2B5EF4-FFF2-40B4-BE49-F238E27FC236}">
                <a16:creationId xmlns:a16="http://schemas.microsoft.com/office/drawing/2014/main" id="{F58B99B9-0C71-4646-BF6A-D0CF76F21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6" name="Title 1">
            <a:extLst>
              <a:ext uri="{FF2B5EF4-FFF2-40B4-BE49-F238E27FC236}">
                <a16:creationId xmlns:a16="http://schemas.microsoft.com/office/drawing/2014/main" id="{B966E119-33BD-48B6-AC98-53A8ED09729F}"/>
              </a:ext>
            </a:extLst>
          </p:cNvPr>
          <p:cNvSpPr>
            <a:spLocks noGrp="1"/>
          </p:cNvSpPr>
          <p:nvPr>
            <p:ph type="title"/>
          </p:nvPr>
        </p:nvSpPr>
        <p:spPr>
          <a:xfrm>
            <a:off x="552450" y="1874308"/>
            <a:ext cx="3814235" cy="1260000"/>
          </a:xfrm>
        </p:spPr>
        <p:txBody>
          <a:bodyPr anchor="ctr">
            <a:normAutofit/>
          </a:bodyPr>
          <a:lstStyle/>
          <a:p>
            <a:r>
              <a:rPr lang="en-US" dirty="0"/>
              <a:t>VIDEO TEST</a:t>
            </a:r>
            <a:br>
              <a:rPr lang="en-US" dirty="0"/>
            </a:br>
            <a:r>
              <a:rPr lang="en-US" dirty="0"/>
              <a:t>OPENING</a:t>
            </a:r>
          </a:p>
        </p:txBody>
      </p:sp>
      <p:sp>
        <p:nvSpPr>
          <p:cNvPr id="7" name="Text Placeholder 3">
            <a:extLst>
              <a:ext uri="{FF2B5EF4-FFF2-40B4-BE49-F238E27FC236}">
                <a16:creationId xmlns:a16="http://schemas.microsoft.com/office/drawing/2014/main" id="{0ADC02D6-EA50-4DB8-BAD7-7A2FCFA9255D}"/>
              </a:ext>
            </a:extLst>
          </p:cNvPr>
          <p:cNvSpPr>
            <a:spLocks noGrp="1"/>
          </p:cNvSpPr>
          <p:nvPr>
            <p:ph type="body" sz="half" idx="2"/>
          </p:nvPr>
        </p:nvSpPr>
        <p:spPr>
          <a:xfrm>
            <a:off x="552450" y="3134308"/>
            <a:ext cx="3814235" cy="2016600"/>
          </a:xfrm>
        </p:spPr>
        <p:txBody>
          <a:bodyPr anchor="t">
            <a:normAutofit/>
          </a:bodyPr>
          <a:lstStyle/>
          <a:p>
            <a:r>
              <a:rPr lang="en-US" dirty="0"/>
              <a:t>Insert photo (in the box to the right) supporting your thesis or claim sentence.</a:t>
            </a:r>
          </a:p>
          <a:p>
            <a:r>
              <a:rPr lang="en-US" dirty="0"/>
              <a:t>Explain how this photo supports your thesis or claim sentence. </a:t>
            </a:r>
          </a:p>
          <a:p>
            <a:endParaRPr lang="en-US" dirty="0"/>
          </a:p>
        </p:txBody>
      </p:sp>
      <p:sp>
        <p:nvSpPr>
          <p:cNvPr id="11" name="Content Placeholder 3">
            <a:extLst>
              <a:ext uri="{FF2B5EF4-FFF2-40B4-BE49-F238E27FC236}">
                <a16:creationId xmlns:a16="http://schemas.microsoft.com/office/drawing/2014/main" id="{024A1641-98AD-4F0B-AD26-A0BC5CB96CAB}"/>
              </a:ext>
            </a:extLst>
          </p:cNvPr>
          <p:cNvSpPr>
            <a:spLocks noGrp="1"/>
          </p:cNvSpPr>
          <p:nvPr>
            <p:ph sz="half" idx="13"/>
          </p:nvPr>
        </p:nvSpPr>
        <p:spPr>
          <a:xfrm>
            <a:off x="4599629" y="1874307"/>
            <a:ext cx="6024036" cy="3388453"/>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lvl5pPr marL="1828800" indent="0">
              <a:buNone/>
              <a:defRPr/>
            </a:lvl5pPr>
          </a:lstStyle>
          <a:p>
            <a:pPr lvl="1"/>
            <a:r>
              <a:rPr lang="en-US" noProof="0" dirty="0"/>
              <a:t>Click to edit Master text styles</a:t>
            </a:r>
          </a:p>
          <a:p>
            <a:pPr lvl="2"/>
            <a:r>
              <a:rPr lang="en-US" noProof="0" dirty="0"/>
              <a:t>Second level</a:t>
            </a:r>
          </a:p>
          <a:p>
            <a:pPr lvl="3"/>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1818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798"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lvl5pPr marL="1828800" indent="0">
              <a:buNone/>
              <a:defRPr/>
            </a:lvl5pPr>
          </a:lstStyle>
          <a:p>
            <a:pPr lvl="1"/>
            <a:r>
              <a:rPr lang="en-US" noProof="0" dirty="0"/>
              <a:t>Click to edit Master text styles</a:t>
            </a:r>
          </a:p>
          <a:p>
            <a:pPr lvl="2"/>
            <a:r>
              <a:rPr lang="en-US" noProof="0" dirty="0"/>
              <a:t>Second level</a:t>
            </a:r>
          </a:p>
          <a:p>
            <a:pPr lvl="3"/>
            <a:r>
              <a:rPr lang="en-US" noProof="0" dirty="0"/>
              <a:t>Third level</a:t>
            </a:r>
          </a:p>
          <a:p>
            <a:pPr lvl="4"/>
            <a:r>
              <a:rPr lang="en-US" noProof="0" dirty="0"/>
              <a:t>Fourth level</a:t>
            </a:r>
          </a:p>
          <a:p>
            <a:pPr lvl="5"/>
            <a:r>
              <a:rPr lang="en-US" noProof="0" dirty="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7727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4/20/2021</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798"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4/20/2021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4/20/2021</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82" r:id="rId1"/>
    <p:sldLayoutId id="2147483662" r:id="rId2"/>
    <p:sldLayoutId id="2147483661" r:id="rId3"/>
    <p:sldLayoutId id="2147483668" r:id="rId4"/>
    <p:sldLayoutId id="2147483679" r:id="rId5"/>
    <p:sldLayoutId id="2147483669" r:id="rId6"/>
    <p:sldLayoutId id="2147483680" r:id="rId7"/>
    <p:sldLayoutId id="2147483672" r:id="rId8"/>
    <p:sldLayoutId id="2147483665" r:id="rId9"/>
    <p:sldLayoutId id="2147483664" r:id="rId10"/>
    <p:sldLayoutId id="2147483671" r:id="rId11"/>
    <p:sldLayoutId id="2147483666" r:id="rId12"/>
    <p:sldLayoutId id="2147483681" r:id="rId13"/>
    <p:sldLayoutId id="21474836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9.xml"/><Relationship Id="rId1" Type="http://schemas.openxmlformats.org/officeDocument/2006/relationships/tags" Target="../tags/tag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slideLayout" Target="../slideLayouts/slideLayout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bacus outline">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extLst>
              <a:ext uri="{96DAC541-7B7A-43D3-8B79-37D633B846F1}">
                <asvg:svgBlip xmlns:asvg="http://schemas.microsoft.com/office/drawing/2016/SVG/main" r:embed="rId3"/>
              </a:ext>
            </a:extLst>
          </a:blip>
          <a:srcRect/>
          <a:stretch/>
        </p:blipFill>
        <p:spPr>
          <a:xfrm>
            <a:off x="8371430"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842206" y="1833962"/>
            <a:ext cx="10855326" cy="2421464"/>
          </a:xfrm>
        </p:spPr>
        <p:txBody>
          <a:bodyPr>
            <a:normAutofit/>
          </a:bodyPr>
          <a:lstStyle/>
          <a:p>
            <a:r>
              <a:rPr lang="en-US" dirty="0"/>
              <a:t>ARPANET</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1329494" y="4255426"/>
            <a:ext cx="8683625" cy="732840"/>
          </a:xfrm>
        </p:spPr>
        <p:txBody>
          <a:bodyPr>
            <a:normAutofit/>
          </a:bodyPr>
          <a:lstStyle/>
          <a:p>
            <a:r>
              <a:rPr lang="en-US" dirty="0"/>
              <a:t>EVOLUTION OF THE NETWORK AGE</a:t>
            </a:r>
          </a:p>
          <a:p>
            <a:endParaRPr lang="en-US" dirty="0"/>
          </a:p>
          <a:p>
            <a:endParaRPr lang="en-US" dirty="0"/>
          </a:p>
        </p:txBody>
      </p:sp>
      <p:sp>
        <p:nvSpPr>
          <p:cNvPr id="5" name="Text Placeholder 8">
            <a:extLst>
              <a:ext uri="{FF2B5EF4-FFF2-40B4-BE49-F238E27FC236}">
                <a16:creationId xmlns:a16="http://schemas.microsoft.com/office/drawing/2014/main" id="{D72CE54D-3C88-41B6-8A0E-97F200BE3A86}"/>
              </a:ext>
            </a:extLst>
          </p:cNvPr>
          <p:cNvSpPr txBox="1">
            <a:spLocks/>
          </p:cNvSpPr>
          <p:nvPr/>
        </p:nvSpPr>
        <p:spPr>
          <a:xfrm>
            <a:off x="-827795" y="6174764"/>
            <a:ext cx="10840914" cy="502126"/>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r"/>
            <a:r>
              <a:rPr lang="en-US" dirty="0">
                <a:solidFill>
                  <a:schemeClr val="tx1">
                    <a:lumMod val="50000"/>
                  </a:schemeClr>
                </a:solidFill>
              </a:rPr>
              <a:t>Team members: Dušan </a:t>
            </a:r>
            <a:r>
              <a:rPr lang="en-US" dirty="0" err="1">
                <a:solidFill>
                  <a:schemeClr val="tx1">
                    <a:lumMod val="50000"/>
                  </a:schemeClr>
                </a:solidFill>
              </a:rPr>
              <a:t>Šašić</a:t>
            </a:r>
            <a:r>
              <a:rPr lang="en-US" dirty="0">
                <a:solidFill>
                  <a:schemeClr val="tx1">
                    <a:lumMod val="50000"/>
                  </a:schemeClr>
                </a:solidFill>
              </a:rPr>
              <a:t>, Kevin Downer, Devin Caron, Cole Spehar</a:t>
            </a:r>
          </a:p>
        </p:txBody>
      </p:sp>
    </p:spTree>
    <p:extLst>
      <p:ext uri="{BB962C8B-B14F-4D97-AF65-F5344CB8AC3E}">
        <p14:creationId xmlns:p14="http://schemas.microsoft.com/office/powerpoint/2010/main" val="23527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685801" y="609600"/>
            <a:ext cx="10840914" cy="1260000"/>
          </a:xfrm>
        </p:spPr>
        <p:txBody>
          <a:bodyPr anchor="ctr">
            <a:normAutofit/>
          </a:bodyPr>
          <a:lstStyle/>
          <a:p>
            <a:r>
              <a:rPr lang="en-US" dirty="0"/>
              <a:t>LINKS IN THE CHAIN</a:t>
            </a:r>
          </a:p>
        </p:txBody>
      </p:sp>
      <p:sp>
        <p:nvSpPr>
          <p:cNvPr id="4" name="Text Placeholder 3">
            <a:extLst>
              <a:ext uri="{FF2B5EF4-FFF2-40B4-BE49-F238E27FC236}">
                <a16:creationId xmlns:a16="http://schemas.microsoft.com/office/drawing/2014/main" id="{44FA16B2-6A61-4B79-B91C-B41F21F14F7D}"/>
              </a:ext>
            </a:extLst>
          </p:cNvPr>
          <p:cNvSpPr>
            <a:spLocks noGrp="1"/>
          </p:cNvSpPr>
          <p:nvPr>
            <p:ph sz="half" idx="1"/>
          </p:nvPr>
        </p:nvSpPr>
        <p:spPr>
          <a:xfrm>
            <a:off x="685802" y="1869600"/>
            <a:ext cx="5040000" cy="3921601"/>
          </a:xfrm>
        </p:spPr>
        <p:txBody>
          <a:bodyPr anchor="t">
            <a:normAutofit/>
          </a:bodyPr>
          <a:lstStyle/>
          <a:p>
            <a:pPr marL="285750" indent="-285750">
              <a:buFont typeface="Arial" panose="020B0604020202020204" pitchFamily="34" charset="0"/>
              <a:buChar char="•"/>
            </a:pPr>
            <a:r>
              <a:rPr lang="en-CA" sz="1700" err="1"/>
              <a:t>Licklider</a:t>
            </a:r>
            <a:r>
              <a:rPr lang="en-CA" sz="1700"/>
              <a:t> had pushed for grant recipients to use their funds to buy time-sharing computers. The move aimed to help optimise the use of resources and reduce the overall costs of ARPA’s project.</a:t>
            </a:r>
          </a:p>
          <a:p>
            <a:endParaRPr lang="en-CA" sz="1700"/>
          </a:p>
          <a:p>
            <a:pPr marL="285750" indent="-285750">
              <a:buFont typeface="Arial" panose="020B0604020202020204" pitchFamily="34" charset="0"/>
              <a:buChar char="•"/>
            </a:pPr>
            <a:r>
              <a:rPr lang="en-CA" sz="1700"/>
              <a:t>There was no available way for the two mainframe systems to communicate with each other.</a:t>
            </a:r>
          </a:p>
          <a:p>
            <a:pPr marL="285750" indent="-285750">
              <a:buFont typeface="Arial" panose="020B0604020202020204" pitchFamily="34" charset="0"/>
              <a:buChar char="•"/>
            </a:pPr>
            <a:endParaRPr lang="en-CA" sz="1700"/>
          </a:p>
          <a:p>
            <a:pPr marL="285750" indent="-285750">
              <a:buFont typeface="Arial" panose="020B0604020202020204" pitchFamily="34" charset="0"/>
              <a:buChar char="•"/>
            </a:pPr>
            <a:r>
              <a:rPr lang="en-CA" sz="1700"/>
              <a:t>To be truly effective, those computers had to be linked together in a network; and that, in turn, implied the computers had to be able to communicate with each other. </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sz="half" idx="2"/>
          </p:nvPr>
        </p:nvPicPr>
        <p:blipFill rotWithShape="1">
          <a:blip r:embed="rId3"/>
          <a:srcRect b="4820"/>
          <a:stretch/>
        </p:blipFill>
        <p:spPr>
          <a:xfrm>
            <a:off x="6488644" y="1869601"/>
            <a:ext cx="5040000" cy="3921600"/>
          </a:xfrm>
          <a:noFill/>
        </p:spPr>
      </p:pic>
    </p:spTree>
    <p:custDataLst>
      <p:tags r:id="rId1"/>
    </p:custDataLst>
    <p:extLst>
      <p:ext uri="{BB962C8B-B14F-4D97-AF65-F5344CB8AC3E}">
        <p14:creationId xmlns:p14="http://schemas.microsoft.com/office/powerpoint/2010/main" val="41845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6657974" y="995968"/>
            <a:ext cx="4848225" cy="1260000"/>
          </a:xfrm>
        </p:spPr>
        <p:txBody>
          <a:bodyPr anchor="ctr">
            <a:normAutofit/>
          </a:bodyPr>
          <a:lstStyle/>
          <a:p>
            <a:r>
              <a:rPr lang="en-US" dirty="0"/>
              <a:t>BARAN’S VISION OF DISTRIBUTION</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type="pic" idx="1"/>
          </p:nvPr>
        </p:nvPicPr>
        <p:blipFill rotWithShape="1">
          <a:blip r:embed="rId3"/>
          <a:srcRect t="3947" r="3" b="12253"/>
          <a:stretch/>
        </p:blipFill>
        <p:spPr>
          <a:xfrm>
            <a:off x="727574" y="914400"/>
            <a:ext cx="5749425" cy="4818185"/>
          </a:xfrm>
          <a:noFill/>
        </p:spPr>
      </p:pic>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6657974" y="2255968"/>
            <a:ext cx="4848225" cy="3476617"/>
          </a:xfrm>
        </p:spPr>
        <p:txBody>
          <a:bodyPr anchor="t">
            <a:normAutofit/>
          </a:bodyPr>
          <a:lstStyle/>
          <a:p>
            <a:pPr>
              <a:lnSpc>
                <a:spcPct val="90000"/>
              </a:lnSpc>
            </a:pPr>
            <a:r>
              <a:rPr lang="en-CA" sz="1300" dirty="0"/>
              <a:t>The ARPANET system was designed to follow Baran’s vision of a fully distributed network, using router computers called Interface Message Processors (or IMP’s).  the objectives were as follows:</a:t>
            </a:r>
          </a:p>
          <a:p>
            <a:pPr marL="285750" indent="-285750">
              <a:lnSpc>
                <a:spcPct val="90000"/>
              </a:lnSpc>
              <a:buFont typeface="Arial" panose="020B0604020202020204" pitchFamily="34" charset="0"/>
              <a:buChar char="•"/>
            </a:pPr>
            <a:endParaRPr lang="en-CA" sz="1300" dirty="0"/>
          </a:p>
          <a:p>
            <a:pPr marL="285750" lvl="0" indent="-285750">
              <a:lnSpc>
                <a:spcPct val="90000"/>
              </a:lnSpc>
              <a:buFont typeface="Arial" panose="020B0604020202020204" pitchFamily="34" charset="0"/>
              <a:buChar char="•"/>
            </a:pPr>
            <a:r>
              <a:rPr lang="en-CA" sz="1300" dirty="0"/>
              <a:t>To receive packets from both the computers</a:t>
            </a:r>
          </a:p>
          <a:p>
            <a:pPr marL="285750" lvl="0" indent="-285750">
              <a:lnSpc>
                <a:spcPct val="90000"/>
              </a:lnSpc>
              <a:buFont typeface="Arial" panose="020B0604020202020204" pitchFamily="34" charset="0"/>
              <a:buChar char="•"/>
            </a:pPr>
            <a:endParaRPr lang="en-CA" sz="1300" dirty="0"/>
          </a:p>
          <a:p>
            <a:pPr marL="285750" lvl="0" indent="-285750">
              <a:lnSpc>
                <a:spcPct val="90000"/>
              </a:lnSpc>
              <a:buFont typeface="Arial" panose="020B0604020202020204" pitchFamily="34" charset="0"/>
              <a:buChar char="•"/>
            </a:pPr>
            <a:r>
              <a:rPr lang="en-CA" sz="1300" dirty="0"/>
              <a:t>Break the message blocks into 128-byte packages</a:t>
            </a:r>
          </a:p>
          <a:p>
            <a:pPr marL="285750" lvl="0" indent="-285750">
              <a:lnSpc>
                <a:spcPct val="90000"/>
              </a:lnSpc>
              <a:buFont typeface="Arial" panose="020B0604020202020204" pitchFamily="34" charset="0"/>
              <a:buChar char="•"/>
            </a:pPr>
            <a:endParaRPr lang="en-CA" sz="1300" dirty="0"/>
          </a:p>
          <a:p>
            <a:pPr marL="285750" lvl="0" indent="-285750">
              <a:lnSpc>
                <a:spcPct val="90000"/>
              </a:lnSpc>
              <a:buFont typeface="Arial" panose="020B0604020202020204" pitchFamily="34" charset="0"/>
              <a:buChar char="•"/>
            </a:pPr>
            <a:r>
              <a:rPr lang="en-CA" sz="1300" dirty="0"/>
              <a:t>A destination and sender address</a:t>
            </a:r>
          </a:p>
          <a:p>
            <a:pPr marL="285750" lvl="0" indent="-285750">
              <a:lnSpc>
                <a:spcPct val="90000"/>
              </a:lnSpc>
              <a:buFont typeface="Arial" panose="020B0604020202020204" pitchFamily="34" charset="0"/>
              <a:buChar char="•"/>
            </a:pPr>
            <a:endParaRPr lang="en-CA" sz="1300" dirty="0"/>
          </a:p>
          <a:p>
            <a:pPr marL="285750" lvl="0" indent="-285750">
              <a:lnSpc>
                <a:spcPct val="90000"/>
              </a:lnSpc>
              <a:buFont typeface="Arial" panose="020B0604020202020204" pitchFamily="34" charset="0"/>
              <a:buChar char="•"/>
            </a:pPr>
            <a:r>
              <a:rPr lang="en-CA" sz="1300" dirty="0"/>
              <a:t>A dynamically updated routing table, to ensure that the packets would be sent of whichever free line was currently the fastest route towards the destination.</a:t>
            </a:r>
          </a:p>
        </p:txBody>
      </p:sp>
    </p:spTree>
    <p:custDataLst>
      <p:tags r:id="rId1"/>
    </p:custDataLst>
    <p:extLst>
      <p:ext uri="{BB962C8B-B14F-4D97-AF65-F5344CB8AC3E}">
        <p14:creationId xmlns:p14="http://schemas.microsoft.com/office/powerpoint/2010/main" val="1790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685801" y="609600"/>
            <a:ext cx="10840914" cy="1260000"/>
          </a:xfrm>
        </p:spPr>
        <p:txBody>
          <a:bodyPr anchor="ctr">
            <a:normAutofit/>
          </a:bodyPr>
          <a:lstStyle/>
          <a:p>
            <a:r>
              <a:rPr lang="en-US" dirty="0"/>
              <a:t>BBN WINS THE ENGINEERING CONTRACT</a:t>
            </a:r>
          </a:p>
        </p:txBody>
      </p:sp>
      <p:sp>
        <p:nvSpPr>
          <p:cNvPr id="4" name="Text Placeholder 3">
            <a:extLst>
              <a:ext uri="{FF2B5EF4-FFF2-40B4-BE49-F238E27FC236}">
                <a16:creationId xmlns:a16="http://schemas.microsoft.com/office/drawing/2014/main" id="{44FA16B2-6A61-4B79-B91C-B41F21F14F7D}"/>
              </a:ext>
            </a:extLst>
          </p:cNvPr>
          <p:cNvSpPr>
            <a:spLocks noGrp="1"/>
          </p:cNvSpPr>
          <p:nvPr>
            <p:ph sz="half" idx="1"/>
          </p:nvPr>
        </p:nvSpPr>
        <p:spPr>
          <a:xfrm>
            <a:off x="685801" y="1869600"/>
            <a:ext cx="5538829" cy="4539589"/>
          </a:xfrm>
        </p:spPr>
        <p:txBody>
          <a:bodyPr anchor="t">
            <a:normAutofit/>
          </a:bodyPr>
          <a:lstStyle/>
          <a:p>
            <a:pPr>
              <a:lnSpc>
                <a:spcPct val="90000"/>
              </a:lnSpc>
            </a:pPr>
            <a:r>
              <a:rPr lang="en-CA" dirty="0"/>
              <a:t>On January 1969, BBN won the contract, building the ARPANET, due to previously working with </a:t>
            </a:r>
            <a:r>
              <a:rPr lang="en-CA" dirty="0" err="1"/>
              <a:t>Licklider</a:t>
            </a:r>
            <a:r>
              <a:rPr lang="en-CA" dirty="0"/>
              <a:t> on various successful projects. </a:t>
            </a:r>
          </a:p>
          <a:p>
            <a:pPr>
              <a:lnSpc>
                <a:spcPct val="90000"/>
              </a:lnSpc>
            </a:pPr>
            <a:endParaRPr lang="en-CA" sz="1400" dirty="0"/>
          </a:p>
          <a:p>
            <a:pPr lvl="0">
              <a:lnSpc>
                <a:spcPct val="90000"/>
              </a:lnSpc>
              <a:buFont typeface="Arial" panose="020B0604020202020204" pitchFamily="34" charset="0"/>
              <a:buChar char="•"/>
            </a:pPr>
            <a:r>
              <a:rPr lang="en-CA" dirty="0"/>
              <a:t>They started designing and constructing the IMP’s, based on the military-grade Honeywell 516 machine.</a:t>
            </a:r>
          </a:p>
          <a:p>
            <a:pPr lvl="0">
              <a:lnSpc>
                <a:spcPct val="90000"/>
              </a:lnSpc>
              <a:buFont typeface="Arial" panose="020B0604020202020204" pitchFamily="34" charset="0"/>
              <a:buChar char="•"/>
            </a:pPr>
            <a:endParaRPr lang="en-CA" sz="1400" dirty="0"/>
          </a:p>
          <a:p>
            <a:pPr lvl="0">
              <a:lnSpc>
                <a:spcPct val="90000"/>
              </a:lnSpc>
              <a:buFont typeface="Arial" panose="020B0604020202020204" pitchFamily="34" charset="0"/>
              <a:buChar char="•"/>
            </a:pPr>
            <a:r>
              <a:rPr lang="en-CA" dirty="0"/>
              <a:t>Built under watchful eye of Mike Heart, Head of the Computer Division at BBN, completed the design to specifications, using ARPANET’s NCP (Network Control Protocol).  This was a design that Ray Tomlinson a main programmer at BBN was overseeing. </a:t>
            </a:r>
            <a:endParaRPr lang="en-CA" sz="1400" dirty="0"/>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sz="half" idx="2"/>
          </p:nvPr>
        </p:nvPicPr>
        <p:blipFill rotWithShape="1">
          <a:blip r:embed="rId3"/>
          <a:srcRect l="16784" r="-2" b="-2"/>
          <a:stretch/>
        </p:blipFill>
        <p:spPr>
          <a:xfrm>
            <a:off x="6488644" y="1869601"/>
            <a:ext cx="5040000" cy="3921600"/>
          </a:xfrm>
          <a:noFill/>
        </p:spPr>
      </p:pic>
    </p:spTree>
    <p:custDataLst>
      <p:tags r:id="rId1"/>
    </p:custDataLst>
    <p:extLst>
      <p:ext uri="{BB962C8B-B14F-4D97-AF65-F5344CB8AC3E}">
        <p14:creationId xmlns:p14="http://schemas.microsoft.com/office/powerpoint/2010/main" val="126669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1098883" y="1833654"/>
            <a:ext cx="6597318" cy="1404497"/>
          </a:xfrm>
        </p:spPr>
        <p:txBody>
          <a:bodyPr/>
          <a:lstStyle/>
          <a:p>
            <a:r>
              <a:rPr lang="en-CA" dirty="0"/>
              <a:t>The first four nodes of the ARPANET Network were the University of California Los Angeles (UCLA), University of California Santa Barbara (UCSB), the University of Utah, and the Stanford Research Institute (SRI).</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type="pic" idx="1"/>
          </p:nvPr>
        </p:nvPicPr>
        <p:blipFill>
          <a:blip r:embed="rId3"/>
          <a:srcRect t="3392" b="3392"/>
          <a:stretch/>
        </p:blipFill>
        <p:spPr>
          <a:xfrm>
            <a:off x="8054643" y="995967"/>
            <a:ext cx="3492000" cy="4866064"/>
          </a:xfrm>
        </p:spPr>
      </p:pic>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1457326" y="594917"/>
            <a:ext cx="6238874" cy="1260000"/>
          </a:xfrm>
        </p:spPr>
        <p:txBody>
          <a:bodyPr/>
          <a:lstStyle/>
          <a:p>
            <a:r>
              <a:rPr lang="en-US" dirty="0"/>
              <a:t>IMP’S DELIVERED</a:t>
            </a:r>
          </a:p>
        </p:txBody>
      </p:sp>
      <p:pic>
        <p:nvPicPr>
          <p:cNvPr id="8" name="Picture Placeholder 12">
            <a:extLst>
              <a:ext uri="{FF2B5EF4-FFF2-40B4-BE49-F238E27FC236}">
                <a16:creationId xmlns:a16="http://schemas.microsoft.com/office/drawing/2014/main" id="{00C62C61-F994-4D29-8F50-9486BE1F5F09}"/>
              </a:ext>
            </a:extLst>
          </p:cNvPr>
          <p:cNvPicPr>
            <a:picLocks noChangeAspect="1"/>
          </p:cNvPicPr>
          <p:nvPr/>
        </p:nvPicPr>
        <p:blipFill rotWithShape="1">
          <a:blip r:embed="rId4"/>
          <a:srcRect l="-1890" r="-523"/>
          <a:stretch/>
        </p:blipFill>
        <p:spPr bwMode="blackGray">
          <a:xfrm>
            <a:off x="1199625" y="3093654"/>
            <a:ext cx="4533411" cy="2887696"/>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7130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904464" y="92772"/>
            <a:ext cx="10840914" cy="1260000"/>
          </a:xfrm>
        </p:spPr>
        <p:txBody>
          <a:bodyPr anchor="ctr">
            <a:normAutofit/>
          </a:bodyPr>
          <a:lstStyle/>
          <a:p>
            <a:r>
              <a:rPr lang="en-US" dirty="0"/>
              <a:t>ARPANET’s First transmission</a:t>
            </a:r>
          </a:p>
        </p:txBody>
      </p:sp>
      <p:sp>
        <p:nvSpPr>
          <p:cNvPr id="4" name="Text Placeholder 3">
            <a:extLst>
              <a:ext uri="{FF2B5EF4-FFF2-40B4-BE49-F238E27FC236}">
                <a16:creationId xmlns:a16="http://schemas.microsoft.com/office/drawing/2014/main" id="{44FA16B2-6A61-4B79-B91C-B41F21F14F7D}"/>
              </a:ext>
            </a:extLst>
          </p:cNvPr>
          <p:cNvSpPr>
            <a:spLocks noGrp="1"/>
          </p:cNvSpPr>
          <p:nvPr>
            <p:ph sz="half" idx="2"/>
          </p:nvPr>
        </p:nvSpPr>
        <p:spPr>
          <a:xfrm>
            <a:off x="973124" y="1341672"/>
            <a:ext cx="6602136" cy="646519"/>
          </a:xfrm>
        </p:spPr>
        <p:txBody>
          <a:bodyPr anchor="t">
            <a:normAutofit/>
          </a:bodyPr>
          <a:lstStyle/>
          <a:p>
            <a:pPr>
              <a:lnSpc>
                <a:spcPct val="90000"/>
              </a:lnSpc>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The first successful connection between UCLA and SRI was the product of Kleinrock and Kline’s experiment on October 29, 1969. </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sz="quarter" idx="4"/>
          </p:nvPr>
        </p:nvPicPr>
        <p:blipFill rotWithShape="1">
          <a:blip r:embed="rId3"/>
          <a:srcRect l="288" r="6443" b="2"/>
          <a:stretch/>
        </p:blipFill>
        <p:spPr>
          <a:xfrm>
            <a:off x="1083361" y="2870201"/>
            <a:ext cx="10333382" cy="3794512"/>
          </a:xfrm>
          <a:noFill/>
        </p:spPr>
      </p:pic>
      <p:pic>
        <p:nvPicPr>
          <p:cNvPr id="7" name="Picture Placeholder 12">
            <a:extLst>
              <a:ext uri="{FF2B5EF4-FFF2-40B4-BE49-F238E27FC236}">
                <a16:creationId xmlns:a16="http://schemas.microsoft.com/office/drawing/2014/main" id="{E9F7C2BA-890B-4FA8-AB6A-8ED329F93FA8}"/>
              </a:ext>
            </a:extLst>
          </p:cNvPr>
          <p:cNvPicPr>
            <a:picLocks noChangeAspect="1"/>
          </p:cNvPicPr>
          <p:nvPr/>
        </p:nvPicPr>
        <p:blipFill>
          <a:blip r:embed="rId4"/>
          <a:srcRect t="9113" b="9113"/>
          <a:stretch/>
        </p:blipFill>
        <p:spPr bwMode="white">
          <a:xfrm>
            <a:off x="7961418" y="359955"/>
            <a:ext cx="3542402" cy="1985679"/>
          </a:xfrm>
          <a:prstGeom prst="roundRect">
            <a:avLst>
              <a:gd name="adj" fmla="val 2798"/>
            </a:avLst>
          </a:prstGeom>
          <a:noFill/>
          <a:ln w="28575">
            <a:solidFill>
              <a:schemeClr val="accent3">
                <a:lumMod val="50000"/>
              </a:schemeClr>
            </a:solidFill>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14202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84000" y="4913996"/>
            <a:ext cx="8424000" cy="20638"/>
          </a:xfrm>
          <a:prstGeom prst="rect">
            <a:avLst/>
          </a:prstGeom>
          <a:solidFill>
            <a:schemeClr val="tx1">
              <a:lumMod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1604202" y="609600"/>
            <a:ext cx="10094498" cy="1260000"/>
          </a:xfrm>
        </p:spPr>
        <p:txBody>
          <a:bodyPr>
            <a:normAutofit/>
          </a:bodyPr>
          <a:lstStyle/>
          <a:p>
            <a:r>
              <a:rPr lang="en-US" sz="4000" dirty="0"/>
              <a:t>1969</a:t>
            </a:r>
            <a:br>
              <a:rPr lang="en-US" dirty="0"/>
            </a:br>
            <a:r>
              <a:rPr lang="en-US" dirty="0"/>
              <a:t>CONTACT ESTABLISHED</a:t>
            </a:r>
          </a:p>
        </p:txBody>
      </p:sp>
      <p:pic>
        <p:nvPicPr>
          <p:cNvPr id="24" name="Picture 23" descr="Hourglass Finished with solid fill">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1630" y="731307"/>
            <a:ext cx="1016587" cy="1016587"/>
          </a:xfrm>
          <a:prstGeom prst="rect">
            <a:avLst/>
          </a:prstGeom>
        </p:spPr>
      </p:pic>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p:txBody>
          <a:bodyPr/>
          <a:lstStyle/>
          <a:p>
            <a:r>
              <a:rPr lang="en-CA" sz="1800" dirty="0">
                <a:effectLst/>
                <a:latin typeface="Calibri" panose="020F0502020204030204" pitchFamily="34" charset="0"/>
                <a:ea typeface="MS Mincho" panose="02020609040205080304" pitchFamily="49" charset="-128"/>
                <a:cs typeface="Times New Roman" panose="02020603050405020304" pitchFamily="18" charset="0"/>
              </a:rPr>
              <a:t>The first message ever sent over the ARPANET took place at 2230 hours. It was a message transmission between the UCLA SDS Sigma 7 Host computer and the SRI SDS 940 Host computer.</a:t>
            </a:r>
          </a:p>
          <a:p>
            <a:r>
              <a:rPr lang="en-CA" sz="1800" dirty="0">
                <a:effectLst/>
                <a:latin typeface="Calibri" panose="020F0502020204030204" pitchFamily="34" charset="0"/>
                <a:ea typeface="MS Mincho" panose="02020609040205080304" pitchFamily="49" charset="-128"/>
                <a:cs typeface="Times New Roman" panose="02020603050405020304" pitchFamily="18" charset="0"/>
              </a:rPr>
              <a:t>Bill Duvall at the Stanford Research Institute received the ARPANET’s first message, sent by Charley Kline via UCLA’s interface message processor and a second interface between the IMP and the host that had been designed by grad student Mike Wingfield. </a:t>
            </a:r>
          </a:p>
          <a:p>
            <a:r>
              <a:rPr lang="en-CA" sz="1800" dirty="0">
                <a:effectLst/>
                <a:latin typeface="Calibri" panose="020F0502020204030204" pitchFamily="34" charset="0"/>
                <a:ea typeface="MS Mincho" panose="02020609040205080304" pitchFamily="49" charset="-128"/>
                <a:cs typeface="Times New Roman" panose="02020603050405020304" pitchFamily="18" charset="0"/>
              </a:rPr>
              <a:t>The first communication between disparate, remote computers was a success.</a:t>
            </a:r>
            <a:endParaRPr lang="en-US" dirty="0"/>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sz="1600" dirty="0"/>
              <a:t>1957</a:t>
            </a:r>
          </a:p>
          <a:p>
            <a:pPr>
              <a:spcAft>
                <a:spcPts val="0"/>
              </a:spcAft>
            </a:pPr>
            <a:r>
              <a:rPr lang="en-US" dirty="0"/>
              <a:t>Sputnik</a:t>
            </a:r>
            <a:br>
              <a:rPr lang="en-US" dirty="0"/>
            </a:br>
            <a:r>
              <a:rPr lang="en-US" dirty="0"/>
              <a:t>Launches</a:t>
            </a: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a:lstStyle/>
          <a:p>
            <a:pPr>
              <a:spcAft>
                <a:spcPts val="0"/>
              </a:spcAft>
            </a:pPr>
            <a:r>
              <a:rPr lang="en-US" sz="1600" dirty="0"/>
              <a:t>1962</a:t>
            </a:r>
          </a:p>
          <a:p>
            <a:pPr>
              <a:spcAft>
                <a:spcPts val="0"/>
              </a:spcAft>
            </a:pPr>
            <a:r>
              <a:rPr lang="en-US" dirty="0" err="1"/>
              <a:t>Licklider’s</a:t>
            </a:r>
            <a:r>
              <a:rPr lang="en-US" dirty="0"/>
              <a:t> Network</a:t>
            </a: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p:txBody>
          <a:bodyPr/>
          <a:lstStyle/>
          <a:p>
            <a:pPr>
              <a:spcAft>
                <a:spcPts val="0"/>
              </a:spcAft>
            </a:pPr>
            <a:r>
              <a:rPr lang="en-US" sz="1600" dirty="0"/>
              <a:t>1969</a:t>
            </a:r>
          </a:p>
          <a:p>
            <a:pPr>
              <a:spcAft>
                <a:spcPts val="0"/>
              </a:spcAft>
            </a:pPr>
            <a:r>
              <a:rPr lang="en-US" dirty="0"/>
              <a:t>First Network</a:t>
            </a:r>
            <a:br>
              <a:rPr lang="en-US" dirty="0"/>
            </a:br>
            <a:r>
              <a:rPr lang="en-US" dirty="0"/>
              <a:t>Transmission</a:t>
            </a: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tx1"/>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5" name="Oval 14" descr="decorative element">
            <a:extLst>
              <a:ext uri="{FF2B5EF4-FFF2-40B4-BE49-F238E27FC236}">
                <a16:creationId xmlns:a16="http://schemas.microsoft.com/office/drawing/2014/main" id="{3184FF17-95E1-488F-85D0-829B6630F938}"/>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6" name="Oval 19" descr="decorative element">
            <a:extLst>
              <a:ext uri="{FF2B5EF4-FFF2-40B4-BE49-F238E27FC236}">
                <a16:creationId xmlns:a16="http://schemas.microsoft.com/office/drawing/2014/main" id="{E8029F86-BAEB-4FB6-9968-621202C1E881}"/>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7" name="Oval 270" descr="decorative element">
            <a:extLst>
              <a:ext uri="{FF2B5EF4-FFF2-40B4-BE49-F238E27FC236}">
                <a16:creationId xmlns:a16="http://schemas.microsoft.com/office/drawing/2014/main" id="{A8F4EDB0-C386-4CCF-B742-D9788F7B7C4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3" name="Oval 11" descr="decorative element">
            <a:extLst>
              <a:ext uri="{FF2B5EF4-FFF2-40B4-BE49-F238E27FC236}">
                <a16:creationId xmlns:a16="http://schemas.microsoft.com/office/drawing/2014/main" id="{D62D13F9-C589-486F-8D76-6D51992A2E08}"/>
              </a:ext>
              <a:ext uri="{C183D7F6-B498-43B3-948B-1728B52AA6E4}">
                <adec:decorative xmlns:adec="http://schemas.microsoft.com/office/drawing/2017/decorative" val="1"/>
              </a:ext>
            </a:extLst>
          </p:cNvPr>
          <p:cNvSpPr>
            <a:spLocks noChangeArrowheads="1"/>
          </p:cNvSpPr>
          <p:nvPr/>
        </p:nvSpPr>
        <p:spPr bwMode="auto">
          <a:xfrm>
            <a:off x="10059449" y="4782234"/>
            <a:ext cx="288000" cy="288000"/>
          </a:xfrm>
          <a:prstGeom prst="ellipse">
            <a:avLst/>
          </a:prstGeom>
          <a:solidFill>
            <a:schemeClr val="tx1">
              <a:lumMod val="50000"/>
            </a:schemeClr>
          </a:solidFill>
          <a:ln w="15875">
            <a:solidFill>
              <a:schemeClr val="bg2">
                <a:lumMod val="50000"/>
                <a:lumOff val="50000"/>
              </a:schemeClr>
            </a:solidFill>
          </a:ln>
          <a:effectLst>
            <a:glow rad="101600">
              <a:schemeClr val="bg2">
                <a:lumMod val="75000"/>
                <a:lumOff val="25000"/>
                <a:alpha val="60000"/>
              </a:schemeClr>
            </a:glow>
          </a:effectLst>
        </p:spPr>
        <p:txBody>
          <a:bodyPr/>
          <a:lstStyle/>
          <a:p>
            <a:pPr eaLnBrk="1" fontAlgn="auto" hangingPunct="1">
              <a:spcBef>
                <a:spcPts val="0"/>
              </a:spcBef>
              <a:spcAft>
                <a:spcPts val="0"/>
              </a:spcAft>
              <a:defRPr/>
            </a:pPr>
            <a:endParaRPr lang="en-US" dirty="0">
              <a:latin typeface="+mj-lt"/>
            </a:endParaRPr>
          </a:p>
        </p:txBody>
      </p:sp>
      <p:sp>
        <p:nvSpPr>
          <p:cNvPr id="5" name="Text Placeholder 4">
            <a:extLst>
              <a:ext uri="{FF2B5EF4-FFF2-40B4-BE49-F238E27FC236}">
                <a16:creationId xmlns:a16="http://schemas.microsoft.com/office/drawing/2014/main" id="{81F8C3BC-08E5-43B3-B746-BE774F37EA64}"/>
              </a:ext>
            </a:extLst>
          </p:cNvPr>
          <p:cNvSpPr>
            <a:spLocks noGrp="1"/>
          </p:cNvSpPr>
          <p:nvPr>
            <p:ph type="body" idx="13"/>
          </p:nvPr>
        </p:nvSpPr>
        <p:spPr/>
        <p:txBody>
          <a:bodyPr/>
          <a:lstStyle/>
          <a:p>
            <a:endParaRPr lang="en-CA"/>
          </a:p>
        </p:txBody>
      </p:sp>
      <p:sp>
        <p:nvSpPr>
          <p:cNvPr id="7" name="Text Placeholder 6">
            <a:extLst>
              <a:ext uri="{FF2B5EF4-FFF2-40B4-BE49-F238E27FC236}">
                <a16:creationId xmlns:a16="http://schemas.microsoft.com/office/drawing/2014/main" id="{C25881E2-7910-484D-A5B0-0ED393D1DEA6}"/>
              </a:ext>
            </a:extLst>
          </p:cNvPr>
          <p:cNvSpPr>
            <a:spLocks noGrp="1"/>
          </p:cNvSpPr>
          <p:nvPr>
            <p:ph type="body" sz="quarter" idx="18"/>
          </p:nvPr>
        </p:nvSpPr>
        <p:spPr/>
        <p:txBody>
          <a:bodyPr/>
          <a:lstStyle/>
          <a:p>
            <a:endParaRPr lang="en-CA"/>
          </a:p>
        </p:txBody>
      </p:sp>
      <p:sp>
        <p:nvSpPr>
          <p:cNvPr id="12" name="Text Placeholder 11">
            <a:extLst>
              <a:ext uri="{FF2B5EF4-FFF2-40B4-BE49-F238E27FC236}">
                <a16:creationId xmlns:a16="http://schemas.microsoft.com/office/drawing/2014/main" id="{46E29E7C-5A81-429D-9BAC-E3B04721C5E5}"/>
              </a:ext>
            </a:extLst>
          </p:cNvPr>
          <p:cNvSpPr>
            <a:spLocks noGrp="1"/>
          </p:cNvSpPr>
          <p:nvPr>
            <p:ph type="body" sz="quarter" idx="17"/>
          </p:nvPr>
        </p:nvSpPr>
        <p:spPr/>
        <p:txBody>
          <a:bodyPr/>
          <a:lstStyle/>
          <a:p>
            <a:endParaRPr lang="en-CA"/>
          </a:p>
        </p:txBody>
      </p:sp>
    </p:spTree>
    <p:extLst>
      <p:ext uri="{BB962C8B-B14F-4D97-AF65-F5344CB8AC3E}">
        <p14:creationId xmlns:p14="http://schemas.microsoft.com/office/powerpoint/2010/main" val="38859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24087BC-230D-4630-81A2-52F8824F84B0}"/>
              </a:ext>
            </a:extLst>
          </p:cNvPr>
          <p:cNvPicPr>
            <a:picLocks noGrp="1" noChangeAspect="1"/>
          </p:cNvPicPr>
          <p:nvPr>
            <p:ph type="pic" idx="1"/>
          </p:nvPr>
        </p:nvPicPr>
        <p:blipFill>
          <a:blip r:embed="rId2"/>
          <a:srcRect l="17153" r="17153"/>
          <a:stretch/>
        </p:blipFill>
        <p:spPr bwMode="blackGray">
          <a:xfrm>
            <a:off x="727574" y="914400"/>
            <a:ext cx="5749425" cy="4818185"/>
          </a:xfrm>
        </p:spPr>
      </p:pic>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p:txBody>
          <a:bodyPr>
            <a:normAutofit/>
          </a:bodyPr>
          <a:lstStyle/>
          <a:p>
            <a:r>
              <a:rPr lang="en-US" dirty="0"/>
              <a:t>RFC INTERNET PROTOCOL STANDARDS</a:t>
            </a:r>
          </a:p>
        </p:txBody>
      </p:sp>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p:txBody>
          <a:bodyPr/>
          <a:lstStyle/>
          <a:p>
            <a:r>
              <a:rPr lang="en-US" dirty="0"/>
              <a:t>Two graduates at UCLA, Steve Crocker and Vinton Cerf, rose to the challenge of testing out the new IMP’s routed to telex machines for telnet input which at the time, a ‘Request for Comments’ (or RFC), to create the initial structure application protocol to be used which would form the basis of internet standard protocols, a legacy that is still used today.</a:t>
            </a:r>
          </a:p>
        </p:txBody>
      </p:sp>
    </p:spTree>
    <p:extLst>
      <p:ext uri="{BB962C8B-B14F-4D97-AF65-F5344CB8AC3E}">
        <p14:creationId xmlns:p14="http://schemas.microsoft.com/office/powerpoint/2010/main" val="132530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24087BC-230D-4630-81A2-52F8824F84B0}"/>
              </a:ext>
            </a:extLst>
          </p:cNvPr>
          <p:cNvPicPr>
            <a:picLocks noGrp="1" noChangeAspect="1"/>
          </p:cNvPicPr>
          <p:nvPr>
            <p:ph type="pic" idx="1"/>
          </p:nvPr>
        </p:nvPicPr>
        <p:blipFill rotWithShape="1">
          <a:blip r:embed="rId2"/>
          <a:srcRect l="905" r="-384"/>
          <a:stretch/>
        </p:blipFill>
        <p:spPr bwMode="blackGray">
          <a:xfrm>
            <a:off x="293616" y="1289807"/>
            <a:ext cx="6927174" cy="4228051"/>
          </a:xfrm>
        </p:spPr>
      </p:pic>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a:xfrm>
            <a:off x="7387817" y="769465"/>
            <a:ext cx="4848225" cy="1260000"/>
          </a:xfrm>
        </p:spPr>
        <p:txBody>
          <a:bodyPr>
            <a:normAutofit/>
          </a:bodyPr>
          <a:lstStyle/>
          <a:p>
            <a:r>
              <a:rPr lang="en-US" dirty="0"/>
              <a:t>Arpanet expands</a:t>
            </a:r>
            <a:br>
              <a:rPr lang="en-US" dirty="0"/>
            </a:br>
            <a:r>
              <a:rPr lang="en-US" dirty="0"/>
              <a:t>and improves</a:t>
            </a:r>
          </a:p>
        </p:txBody>
      </p:sp>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a:xfrm>
            <a:off x="7345872" y="2172078"/>
            <a:ext cx="4848225" cy="3703120"/>
          </a:xfrm>
        </p:spPr>
        <p:txBody>
          <a:bodyPr>
            <a:normAutofit fontScale="92500" lnSpcReduction="10000"/>
          </a:bodyPr>
          <a:lstStyle/>
          <a:p>
            <a:pPr marL="285750" marR="0" indent="-285750">
              <a:lnSpc>
                <a:spcPct val="115000"/>
              </a:lnSpc>
              <a:spcBef>
                <a:spcPts val="1000"/>
              </a:spcBef>
              <a:spcAft>
                <a:spcPts val="1000"/>
              </a:spcAft>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ARPANET expands and improves.  The first Terminal Interface Processor (TIP) was deployed, enabling individual computer terminals to dial directly into the ARPANET, thereby greatly increasing the ease of network connections and leading to significant growth. </a:t>
            </a:r>
          </a:p>
          <a:p>
            <a:pPr marL="0" marR="0">
              <a:lnSpc>
                <a:spcPct val="115000"/>
              </a:lnSpc>
              <a:spcBef>
                <a:spcPts val="1000"/>
              </a:spcBef>
              <a:spcAft>
                <a:spcPts val="1000"/>
              </a:spcAft>
            </a:pPr>
            <a:endParaRPr lang="en-CA" dirty="0">
              <a:latin typeface="Calibri" panose="020F0502020204030204" pitchFamily="34" charset="0"/>
              <a:ea typeface="MS Mincho" panose="02020609040205080304" pitchFamily="49" charset="-128"/>
              <a:cs typeface="Times New Roman" panose="02020603050405020304" pitchFamily="18" charset="0"/>
            </a:endParaRPr>
          </a:p>
          <a:p>
            <a:pPr marL="285750" marR="0" indent="-285750">
              <a:lnSpc>
                <a:spcPct val="115000"/>
              </a:lnSpc>
              <a:spcBef>
                <a:spcPts val="1000"/>
              </a:spcBef>
              <a:spcAft>
                <a:spcPts val="1000"/>
              </a:spcAft>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ARPANET expands to eventually include 111 different nodes, realizing the vision of establishing coast-to-coast communications.  </a:t>
            </a:r>
          </a:p>
          <a:p>
            <a:endParaRPr lang="en-US" dirty="0"/>
          </a:p>
        </p:txBody>
      </p:sp>
    </p:spTree>
    <p:extLst>
      <p:ext uri="{BB962C8B-B14F-4D97-AF65-F5344CB8AC3E}">
        <p14:creationId xmlns:p14="http://schemas.microsoft.com/office/powerpoint/2010/main" val="146572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1910332" y="995967"/>
            <a:ext cx="6238874" cy="1260000"/>
          </a:xfrm>
        </p:spPr>
        <p:txBody>
          <a:bodyPr/>
          <a:lstStyle/>
          <a:p>
            <a:r>
              <a:rPr lang="en-US" dirty="0"/>
              <a:t>VINT CERF &amp; bob </a:t>
            </a:r>
            <a:r>
              <a:rPr lang="en-US" dirty="0" err="1"/>
              <a:t>kahn</a:t>
            </a:r>
            <a:endParaRPr lang="en-US" dirty="0"/>
          </a:p>
        </p:txBody>
      </p:sp>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4286215" y="2255967"/>
            <a:ext cx="5146508" cy="3476618"/>
          </a:xfrm>
        </p:spPr>
        <p:txBody>
          <a:bodyPr/>
          <a:lstStyle/>
          <a:p>
            <a:pPr algn="l"/>
            <a:r>
              <a:rPr lang="en-US" dirty="0"/>
              <a:t>Designed next protocol for Arpanet</a:t>
            </a:r>
          </a:p>
          <a:p>
            <a:endParaRPr lang="en-US" dirty="0"/>
          </a:p>
        </p:txBody>
      </p:sp>
      <p:pic>
        <p:nvPicPr>
          <p:cNvPr id="13" name="Picture Placeholder 12" descr="A person in a suit&#10;&#10;Description automatically generated with medium confidence">
            <a:extLst>
              <a:ext uri="{FF2B5EF4-FFF2-40B4-BE49-F238E27FC236}">
                <a16:creationId xmlns:a16="http://schemas.microsoft.com/office/drawing/2014/main" id="{3422748C-470E-4F87-962A-7B55E793E8F3}"/>
              </a:ext>
            </a:extLst>
          </p:cNvPr>
          <p:cNvPicPr>
            <a:picLocks noGrp="1" noChangeAspect="1"/>
          </p:cNvPicPr>
          <p:nvPr>
            <p:ph type="pic" idx="1"/>
          </p:nvPr>
        </p:nvPicPr>
        <p:blipFill>
          <a:blip r:embed="rId2"/>
          <a:srcRect t="3545" b="3545"/>
          <a:stretch>
            <a:fillRect/>
          </a:stretch>
        </p:blipFill>
        <p:spPr>
          <a:xfrm>
            <a:off x="352265" y="995967"/>
            <a:ext cx="3492000" cy="4866064"/>
          </a:xfrm>
        </p:spPr>
      </p:pic>
      <p:sp>
        <p:nvSpPr>
          <p:cNvPr id="15" name="Text Placeholder 5">
            <a:extLst>
              <a:ext uri="{FF2B5EF4-FFF2-40B4-BE49-F238E27FC236}">
                <a16:creationId xmlns:a16="http://schemas.microsoft.com/office/drawing/2014/main" id="{3FEB6F4D-3C53-406B-8EB3-D99D946E38C5}"/>
              </a:ext>
            </a:extLst>
          </p:cNvPr>
          <p:cNvSpPr txBox="1">
            <a:spLocks/>
          </p:cNvSpPr>
          <p:nvPr/>
        </p:nvSpPr>
        <p:spPr bwMode="white">
          <a:xfrm>
            <a:off x="4235881" y="2917739"/>
            <a:ext cx="3814235" cy="2016600"/>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marL="285750" indent="-285750" algn="l">
              <a:buFont typeface="Arial" panose="020B0604020202020204" pitchFamily="34" charset="0"/>
              <a:buChar char="•"/>
            </a:pPr>
            <a:r>
              <a:rPr lang="en-US" dirty="0"/>
              <a:t>RFC 675</a:t>
            </a:r>
          </a:p>
          <a:p>
            <a:pPr marL="285750" indent="-285750" algn="l">
              <a:buFont typeface="Arial" panose="020B0604020202020204" pitchFamily="34" charset="0"/>
              <a:buChar char="•"/>
            </a:pPr>
            <a:r>
              <a:rPr lang="en-US" dirty="0"/>
              <a:t>Specification of Internet Transmission Control Program</a:t>
            </a:r>
          </a:p>
          <a:p>
            <a:pPr marL="285750" indent="-285750" algn="l">
              <a:buFont typeface="Arial" panose="020B0604020202020204" pitchFamily="34" charset="0"/>
              <a:buChar char="•"/>
            </a:pPr>
            <a:r>
              <a:rPr lang="en-US" dirty="0"/>
              <a:t>Also known as TCP/IP</a:t>
            </a:r>
          </a:p>
          <a:p>
            <a:pPr marL="285750" indent="-285750" algn="l">
              <a:buFont typeface="Arial" panose="020B0604020202020204" pitchFamily="34" charset="0"/>
              <a:buChar char="•"/>
            </a:pPr>
            <a:r>
              <a:rPr lang="en-US" dirty="0"/>
              <a:t>Standardizing protocols still in use today</a:t>
            </a:r>
            <a:endParaRPr lang="en-CA" dirty="0"/>
          </a:p>
        </p:txBody>
      </p:sp>
      <p:pic>
        <p:nvPicPr>
          <p:cNvPr id="7" name="Picture Placeholder 12">
            <a:extLst>
              <a:ext uri="{FF2B5EF4-FFF2-40B4-BE49-F238E27FC236}">
                <a16:creationId xmlns:a16="http://schemas.microsoft.com/office/drawing/2014/main" id="{6330C711-0D31-4B45-89BE-E5B80EC6BB30}"/>
              </a:ext>
            </a:extLst>
          </p:cNvPr>
          <p:cNvPicPr>
            <a:picLocks noChangeAspect="1"/>
          </p:cNvPicPr>
          <p:nvPr/>
        </p:nvPicPr>
        <p:blipFill>
          <a:blip r:embed="rId3"/>
          <a:srcRect l="8428" r="8428"/>
          <a:stretch/>
        </p:blipFill>
        <p:spPr bwMode="blackGray">
          <a:xfrm>
            <a:off x="8347735" y="1190429"/>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3389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7067322" y="517794"/>
            <a:ext cx="4077234" cy="1260000"/>
          </a:xfrm>
        </p:spPr>
        <p:txBody>
          <a:bodyPr/>
          <a:lstStyle/>
          <a:p>
            <a:pPr algn="l"/>
            <a:r>
              <a:rPr lang="en-US" dirty="0"/>
              <a:t>Usenet</a:t>
            </a:r>
          </a:p>
        </p:txBody>
      </p:sp>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7045492" y="1562133"/>
            <a:ext cx="4764415" cy="3476618"/>
          </a:xfrm>
        </p:spPr>
        <p:txBody>
          <a:bodyPr/>
          <a:lstStyle/>
          <a:p>
            <a:pPr algn="l"/>
            <a:r>
              <a:rPr lang="en-CA" sz="1800" dirty="0">
                <a:effectLst/>
                <a:latin typeface="Calibri" panose="020F0502020204030204" pitchFamily="34" charset="0"/>
                <a:ea typeface="MS Mincho" panose="02020609040205080304" pitchFamily="49" charset="-128"/>
                <a:cs typeface="Times New Roman" panose="02020603050405020304" pitchFamily="18" charset="0"/>
              </a:rPr>
              <a:t>Usenet is used on the ARPANET, popularising the /alt category for non-work-related discussions.</a:t>
            </a:r>
            <a:endParaRPr lang="en-US" dirty="0"/>
          </a:p>
        </p:txBody>
      </p:sp>
      <p:sp>
        <p:nvSpPr>
          <p:cNvPr id="15" name="Text Placeholder 5">
            <a:extLst>
              <a:ext uri="{FF2B5EF4-FFF2-40B4-BE49-F238E27FC236}">
                <a16:creationId xmlns:a16="http://schemas.microsoft.com/office/drawing/2014/main" id="{3FEB6F4D-3C53-406B-8EB3-D99D946E38C5}"/>
              </a:ext>
            </a:extLst>
          </p:cNvPr>
          <p:cNvSpPr txBox="1">
            <a:spLocks/>
          </p:cNvSpPr>
          <p:nvPr/>
        </p:nvSpPr>
        <p:spPr bwMode="white">
          <a:xfrm>
            <a:off x="7067322" y="2439565"/>
            <a:ext cx="4647350" cy="3476617"/>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marL="285750" indent="-285750" algn="l">
              <a:buFont typeface="Arial" panose="020B0604020202020204" pitchFamily="34" charset="0"/>
              <a:buChar char="•"/>
            </a:pPr>
            <a:r>
              <a:rPr lang="en-CA" dirty="0">
                <a:latin typeface="Calibri" panose="020F0502020204030204" pitchFamily="34" charset="0"/>
                <a:ea typeface="MS Mincho" panose="02020609040205080304" pitchFamily="49" charset="-128"/>
                <a:cs typeface="Times New Roman" panose="02020603050405020304" pitchFamily="18" charset="0"/>
              </a:rPr>
              <a:t>A</a:t>
            </a:r>
            <a:r>
              <a:rPr lang="en-CA" sz="1800" dirty="0">
                <a:effectLst/>
                <a:latin typeface="Calibri" panose="020F0502020204030204" pitchFamily="34" charset="0"/>
                <a:ea typeface="MS Mincho" panose="02020609040205080304" pitchFamily="49" charset="-128"/>
                <a:cs typeface="Times New Roman" panose="02020603050405020304" pitchFamily="18" charset="0"/>
              </a:rPr>
              <a:t>bility to provide social connection remotely is its biggest strength</a:t>
            </a:r>
            <a:endParaRPr lang="en-US" dirty="0"/>
          </a:p>
          <a:p>
            <a:pPr marL="285750" indent="-285750" algn="l">
              <a:buFont typeface="Arial" panose="020B0604020202020204" pitchFamily="34" charset="0"/>
              <a:buChar char="•"/>
            </a:pPr>
            <a:endParaRPr lang="en-CA" sz="1800" dirty="0">
              <a:effectLst/>
              <a:latin typeface="Calibri" panose="020F0502020204030204" pitchFamily="34" charset="0"/>
              <a:ea typeface="MS Mincho" panose="02020609040205080304" pitchFamily="49" charset="-128"/>
              <a:cs typeface="Times New Roman" panose="02020603050405020304" pitchFamily="18" charset="0"/>
            </a:endParaRPr>
          </a:p>
          <a:p>
            <a:pPr marL="285750" indent="-285750" algn="l">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ARPANET is split, creating MILNET for specific military use, becoming part of the DDN (</a:t>
            </a:r>
            <a:r>
              <a:rPr lang="en-CA" sz="1800" dirty="0" err="1">
                <a:effectLst/>
                <a:latin typeface="Calibri" panose="020F0502020204030204" pitchFamily="34" charset="0"/>
                <a:ea typeface="MS Mincho" panose="02020609040205080304" pitchFamily="49" charset="-128"/>
                <a:cs typeface="Times New Roman" panose="02020603050405020304" pitchFamily="18" charset="0"/>
              </a:rPr>
              <a:t>Dod</a:t>
            </a:r>
            <a:r>
              <a:rPr lang="en-CA" sz="1800" dirty="0">
                <a:effectLst/>
                <a:latin typeface="Calibri" panose="020F0502020204030204" pitchFamily="34" charset="0"/>
                <a:ea typeface="MS Mincho" panose="02020609040205080304" pitchFamily="49" charset="-128"/>
                <a:cs typeface="Times New Roman" panose="02020603050405020304" pitchFamily="18" charset="0"/>
              </a:rPr>
              <a:t> Defence Data Network)</a:t>
            </a:r>
          </a:p>
          <a:p>
            <a:pPr marL="285750" indent="-285750" algn="l">
              <a:buFont typeface="Arial" panose="020B0604020202020204" pitchFamily="34" charset="0"/>
              <a:buChar char="•"/>
            </a:pPr>
            <a:endParaRPr lang="en-CA" sz="1800" dirty="0">
              <a:effectLst/>
              <a:latin typeface="Calibri" panose="020F0502020204030204" pitchFamily="34" charset="0"/>
              <a:ea typeface="MS Mincho" panose="02020609040205080304" pitchFamily="49" charset="-128"/>
              <a:cs typeface="Times New Roman" panose="02020603050405020304" pitchFamily="18" charset="0"/>
            </a:endParaRPr>
          </a:p>
          <a:p>
            <a:pPr marL="285750" indent="-285750" algn="l">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ARPANET has gateways in multiple countries and is truly global.</a:t>
            </a:r>
          </a:p>
          <a:p>
            <a:pPr marL="285750" indent="-285750" algn="l">
              <a:buFont typeface="Arial" panose="020B0604020202020204" pitchFamily="34" charset="0"/>
              <a:buChar char="•"/>
            </a:pPr>
            <a:endParaRPr lang="en-CA" dirty="0"/>
          </a:p>
        </p:txBody>
      </p:sp>
      <p:pic>
        <p:nvPicPr>
          <p:cNvPr id="7" name="Picture Placeholder 12">
            <a:extLst>
              <a:ext uri="{FF2B5EF4-FFF2-40B4-BE49-F238E27FC236}">
                <a16:creationId xmlns:a16="http://schemas.microsoft.com/office/drawing/2014/main" id="{6330C711-0D31-4B45-89BE-E5B80EC6BB30}"/>
              </a:ext>
            </a:extLst>
          </p:cNvPr>
          <p:cNvPicPr>
            <a:picLocks noChangeAspect="1"/>
          </p:cNvPicPr>
          <p:nvPr/>
        </p:nvPicPr>
        <p:blipFill rotWithShape="1">
          <a:blip r:embed="rId2"/>
          <a:srcRect l="18285" r="17606"/>
          <a:stretch/>
        </p:blipFill>
        <p:spPr bwMode="blackGray">
          <a:xfrm>
            <a:off x="382093" y="995967"/>
            <a:ext cx="6238874"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1559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71F6A-B513-4B48-A530-86D8D22EDC9E}"/>
              </a:ext>
            </a:extLst>
          </p:cNvPr>
          <p:cNvSpPr>
            <a:spLocks noGrp="1"/>
          </p:cNvSpPr>
          <p:nvPr>
            <p:ph type="title"/>
          </p:nvPr>
        </p:nvSpPr>
        <p:spPr>
          <a:xfrm>
            <a:off x="504324" y="690753"/>
            <a:ext cx="4027571" cy="1260000"/>
          </a:xfrm>
        </p:spPr>
        <p:txBody>
          <a:bodyPr>
            <a:normAutofit/>
          </a:bodyPr>
          <a:lstStyle/>
          <a:p>
            <a:r>
              <a:rPr lang="en-US" sz="3000" dirty="0"/>
              <a:t>4th of October 1957</a:t>
            </a:r>
            <a:endParaRPr lang="en-CA" sz="3000" dirty="0"/>
          </a:p>
        </p:txBody>
      </p:sp>
      <p:sp>
        <p:nvSpPr>
          <p:cNvPr id="6" name="Text Placeholder 5">
            <a:extLst>
              <a:ext uri="{FF2B5EF4-FFF2-40B4-BE49-F238E27FC236}">
                <a16:creationId xmlns:a16="http://schemas.microsoft.com/office/drawing/2014/main" id="{BBCE2BDD-175F-4FF8-916B-A4B22E9E602B}"/>
              </a:ext>
            </a:extLst>
          </p:cNvPr>
          <p:cNvSpPr>
            <a:spLocks noGrp="1"/>
          </p:cNvSpPr>
          <p:nvPr>
            <p:ph type="body" sz="half" idx="2"/>
          </p:nvPr>
        </p:nvSpPr>
        <p:spPr>
          <a:xfrm>
            <a:off x="610991" y="2989036"/>
            <a:ext cx="3814235" cy="2992313"/>
          </a:xfrm>
        </p:spPr>
        <p:txBody>
          <a:bodyPr>
            <a:normAutofit lnSpcReduction="10000"/>
          </a:bodyPr>
          <a:lstStyle/>
          <a:p>
            <a:pPr marL="0" indent="0">
              <a:buNone/>
            </a:pPr>
            <a:r>
              <a:rPr lang="en-US" dirty="0"/>
              <a:t>On the 4</a:t>
            </a:r>
            <a:r>
              <a:rPr lang="en-US" baseline="30000" dirty="0"/>
              <a:t>th</a:t>
            </a:r>
            <a:r>
              <a:rPr lang="en-US" dirty="0"/>
              <a:t> of October 1957, the satellite Sputnik, was launched into space by the Soviet Union.  It was the first foray into space during the period of The Cold War.</a:t>
            </a:r>
          </a:p>
          <a:p>
            <a:pPr marL="0" indent="0">
              <a:buNone/>
            </a:pPr>
            <a:r>
              <a:rPr lang="en-US" dirty="0"/>
              <a:t>This simple sound, heard round the world, would have implications in the US Government’s willingness to not only fund new endeavors in space, but also support new, unproven technological advances on Earth.</a:t>
            </a:r>
          </a:p>
        </p:txBody>
      </p:sp>
      <p:sp>
        <p:nvSpPr>
          <p:cNvPr id="9" name="Title 4">
            <a:extLst>
              <a:ext uri="{FF2B5EF4-FFF2-40B4-BE49-F238E27FC236}">
                <a16:creationId xmlns:a16="http://schemas.microsoft.com/office/drawing/2014/main" id="{F785E55F-FAA3-4313-9645-8AA1832A981E}"/>
              </a:ext>
            </a:extLst>
          </p:cNvPr>
          <p:cNvSpPr txBox="1">
            <a:spLocks/>
          </p:cNvSpPr>
          <p:nvPr/>
        </p:nvSpPr>
        <p:spPr bwMode="white">
          <a:xfrm>
            <a:off x="528388" y="1573064"/>
            <a:ext cx="4027571" cy="1260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The launch of the satellite  sputnik -1 by the soviet union</a:t>
            </a:r>
            <a:endParaRPr lang="en-CA" sz="2000" dirty="0"/>
          </a:p>
        </p:txBody>
      </p:sp>
      <p:pic>
        <p:nvPicPr>
          <p:cNvPr id="16" name="sputnik_beeps">
            <a:hlinkClick r:id="" action="ppaction://media"/>
            <a:extLst>
              <a:ext uri="{FF2B5EF4-FFF2-40B4-BE49-F238E27FC236}">
                <a16:creationId xmlns:a16="http://schemas.microsoft.com/office/drawing/2014/main" id="{2BE1C441-59DB-4B23-98EE-F85672681BDA}"/>
              </a:ext>
            </a:extLst>
          </p:cNvPr>
          <p:cNvPicPr>
            <a:picLocks noGrp="1" noChangeAspect="1"/>
          </p:cNvPicPr>
          <p:nvPr>
            <p:ph sz="half" idx="13"/>
            <a:videoFile r:link="rId3"/>
            <p:extLst>
              <p:ext uri="{DAA4B4D4-6D71-4841-9C94-3DE7FCFB9230}">
                <p14:media xmlns:p14="http://schemas.microsoft.com/office/powerpoint/2010/main" r:embed="rId2"/>
              </p:ext>
            </p:extLst>
          </p:nvPr>
        </p:nvPicPr>
        <p:blipFill>
          <a:blip r:embed="rId5"/>
          <a:stretch>
            <a:fillRect/>
          </a:stretch>
        </p:blipFill>
        <p:spPr>
          <a:xfrm>
            <a:off x="4598988" y="1080224"/>
            <a:ext cx="7435707" cy="4182340"/>
          </a:xfrm>
        </p:spPr>
      </p:pic>
    </p:spTree>
    <p:custDataLst>
      <p:tags r:id="rId1"/>
    </p:custDataLst>
    <p:extLst>
      <p:ext uri="{BB962C8B-B14F-4D97-AF65-F5344CB8AC3E}">
        <p14:creationId xmlns:p14="http://schemas.microsoft.com/office/powerpoint/2010/main" val="72566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500"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16"/>
                </p:tgtEl>
              </p:cMediaNode>
            </p:video>
          </p:childTnLst>
        </p:cTn>
      </p:par>
    </p:tnLst>
    <p:bldLst>
      <p:bldP spid="5" grpId="0"/>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84000" y="4913996"/>
            <a:ext cx="8424000" cy="20638"/>
          </a:xfrm>
          <a:prstGeom prst="rect">
            <a:avLst/>
          </a:prstGeom>
          <a:solidFill>
            <a:schemeClr val="tx1">
              <a:lumMod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1604202" y="609600"/>
            <a:ext cx="10094498" cy="1260000"/>
          </a:xfrm>
        </p:spPr>
        <p:txBody>
          <a:bodyPr>
            <a:normAutofit/>
          </a:bodyPr>
          <a:lstStyle/>
          <a:p>
            <a:r>
              <a:rPr lang="en-US" sz="4000" dirty="0"/>
              <a:t>1980’s</a:t>
            </a:r>
            <a:br>
              <a:rPr lang="en-US" dirty="0"/>
            </a:br>
            <a:r>
              <a:rPr lang="en-US" dirty="0"/>
              <a:t>The Internet Becomes the Internet</a:t>
            </a:r>
          </a:p>
        </p:txBody>
      </p:sp>
      <p:pic>
        <p:nvPicPr>
          <p:cNvPr id="24" name="Picture 23" descr="Hourglass Finished with solid fill">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1630" y="731307"/>
            <a:ext cx="1016587" cy="1016587"/>
          </a:xfrm>
          <a:prstGeom prst="rect">
            <a:avLst/>
          </a:prstGeom>
        </p:spPr>
      </p:pic>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p:txBody>
          <a:bodyPr/>
          <a:lstStyle/>
          <a:p>
            <a:endParaRPr lang="en-US" dirty="0"/>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sz="1600" dirty="0"/>
              <a:t>1957</a:t>
            </a:r>
          </a:p>
          <a:p>
            <a:pPr>
              <a:spcAft>
                <a:spcPts val="0"/>
              </a:spcAft>
            </a:pPr>
            <a:r>
              <a:rPr lang="en-US" dirty="0"/>
              <a:t>Sputnik</a:t>
            </a:r>
            <a:br>
              <a:rPr lang="en-US" dirty="0"/>
            </a:br>
            <a:r>
              <a:rPr lang="en-US" dirty="0"/>
              <a:t>Launches</a:t>
            </a: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a:lstStyle/>
          <a:p>
            <a:pPr>
              <a:spcAft>
                <a:spcPts val="0"/>
              </a:spcAft>
            </a:pPr>
            <a:r>
              <a:rPr lang="en-US" sz="1600" dirty="0"/>
              <a:t>1962</a:t>
            </a:r>
          </a:p>
          <a:p>
            <a:pPr>
              <a:spcAft>
                <a:spcPts val="0"/>
              </a:spcAft>
            </a:pPr>
            <a:r>
              <a:rPr lang="en-US" dirty="0" err="1"/>
              <a:t>Licklider’s</a:t>
            </a:r>
            <a:r>
              <a:rPr lang="en-US" dirty="0"/>
              <a:t> Network</a:t>
            </a: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p:txBody>
          <a:bodyPr/>
          <a:lstStyle/>
          <a:p>
            <a:pPr>
              <a:spcAft>
                <a:spcPts val="0"/>
              </a:spcAft>
            </a:pPr>
            <a:r>
              <a:rPr lang="en-US" sz="1600" dirty="0"/>
              <a:t>1968/69</a:t>
            </a:r>
          </a:p>
          <a:p>
            <a:pPr>
              <a:spcAft>
                <a:spcPts val="0"/>
              </a:spcAft>
            </a:pPr>
            <a:r>
              <a:rPr lang="en-US" dirty="0"/>
              <a:t>First Network</a:t>
            </a:r>
            <a:br>
              <a:rPr lang="en-US" dirty="0"/>
            </a:br>
            <a:r>
              <a:rPr lang="en-US" dirty="0"/>
              <a:t>Transmission</a:t>
            </a:r>
          </a:p>
        </p:txBody>
      </p:sp>
      <p:sp>
        <p:nvSpPr>
          <p:cNvPr id="35" name="Text Placeholder 34">
            <a:extLst>
              <a:ext uri="{FF2B5EF4-FFF2-40B4-BE49-F238E27FC236}">
                <a16:creationId xmlns:a16="http://schemas.microsoft.com/office/drawing/2014/main" id="{2EF458CD-7F65-4446-8840-6E8C9C68317E}"/>
              </a:ext>
            </a:extLst>
          </p:cNvPr>
          <p:cNvSpPr>
            <a:spLocks noGrp="1"/>
          </p:cNvSpPr>
          <p:nvPr>
            <p:ph type="body" sz="quarter" idx="17"/>
          </p:nvPr>
        </p:nvSpPr>
        <p:spPr/>
        <p:txBody>
          <a:bodyPr/>
          <a:lstStyle/>
          <a:p>
            <a:pPr>
              <a:spcAft>
                <a:spcPts val="0"/>
              </a:spcAft>
            </a:pPr>
            <a:r>
              <a:rPr lang="en-US" sz="1600" dirty="0"/>
              <a:t>1980’s</a:t>
            </a:r>
          </a:p>
          <a:p>
            <a:pPr>
              <a:spcAft>
                <a:spcPts val="0"/>
              </a:spcAft>
            </a:pPr>
            <a:r>
              <a:rPr lang="en-US" dirty="0"/>
              <a:t>TCP/IP</a:t>
            </a:r>
            <a:br>
              <a:rPr lang="en-US" dirty="0"/>
            </a:br>
            <a:r>
              <a:rPr lang="en-US" dirty="0"/>
              <a:t>Usenet</a:t>
            </a: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tx1"/>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5" name="Oval 14" descr="decorative element">
            <a:extLst>
              <a:ext uri="{FF2B5EF4-FFF2-40B4-BE49-F238E27FC236}">
                <a16:creationId xmlns:a16="http://schemas.microsoft.com/office/drawing/2014/main" id="{3184FF17-95E1-488F-85D0-829B6630F938}"/>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6" name="Oval 19" descr="decorative element">
            <a:extLst>
              <a:ext uri="{FF2B5EF4-FFF2-40B4-BE49-F238E27FC236}">
                <a16:creationId xmlns:a16="http://schemas.microsoft.com/office/drawing/2014/main" id="{E8029F86-BAEB-4FB6-9968-621202C1E881}"/>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7" name="Oval 270" descr="decorative element">
            <a:extLst>
              <a:ext uri="{FF2B5EF4-FFF2-40B4-BE49-F238E27FC236}">
                <a16:creationId xmlns:a16="http://schemas.microsoft.com/office/drawing/2014/main" id="{A8F4EDB0-C386-4CCF-B742-D9788F7B7C4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3" name="Oval 11" descr="decorative element">
            <a:extLst>
              <a:ext uri="{FF2B5EF4-FFF2-40B4-BE49-F238E27FC236}">
                <a16:creationId xmlns:a16="http://schemas.microsoft.com/office/drawing/2014/main" id="{D62D13F9-C589-486F-8D76-6D51992A2E08}"/>
              </a:ext>
              <a:ext uri="{C183D7F6-B498-43B3-948B-1728B52AA6E4}">
                <adec:decorative xmlns:adec="http://schemas.microsoft.com/office/drawing/2017/decorative" val="1"/>
              </a:ext>
            </a:extLst>
          </p:cNvPr>
          <p:cNvSpPr>
            <a:spLocks noChangeArrowheads="1"/>
          </p:cNvSpPr>
          <p:nvPr/>
        </p:nvSpPr>
        <p:spPr bwMode="auto">
          <a:xfrm>
            <a:off x="10059449" y="4782234"/>
            <a:ext cx="288000" cy="288000"/>
          </a:xfrm>
          <a:prstGeom prst="ellipse">
            <a:avLst/>
          </a:prstGeom>
          <a:solidFill>
            <a:schemeClr val="tx1">
              <a:lumMod val="50000"/>
            </a:schemeClr>
          </a:solidFill>
          <a:ln w="15875">
            <a:solidFill>
              <a:schemeClr val="bg2">
                <a:lumMod val="50000"/>
                <a:lumOff val="50000"/>
              </a:schemeClr>
            </a:solidFill>
          </a:ln>
          <a:effectLst>
            <a:glow rad="101600">
              <a:schemeClr val="bg2">
                <a:lumMod val="75000"/>
                <a:lumOff val="25000"/>
                <a:alpha val="60000"/>
              </a:schemeClr>
            </a:glow>
          </a:effectLst>
        </p:spPr>
        <p:txBody>
          <a:bodyPr/>
          <a:lstStyle/>
          <a:p>
            <a:pPr eaLnBrk="1" fontAlgn="auto" hangingPunct="1">
              <a:spcBef>
                <a:spcPts val="0"/>
              </a:spcBef>
              <a:spcAft>
                <a:spcPts val="0"/>
              </a:spcAft>
              <a:defRPr/>
            </a:pPr>
            <a:endParaRPr lang="en-US" dirty="0">
              <a:latin typeface="+mj-lt"/>
            </a:endParaRPr>
          </a:p>
        </p:txBody>
      </p:sp>
      <p:sp>
        <p:nvSpPr>
          <p:cNvPr id="5" name="Text Placeholder 4">
            <a:extLst>
              <a:ext uri="{FF2B5EF4-FFF2-40B4-BE49-F238E27FC236}">
                <a16:creationId xmlns:a16="http://schemas.microsoft.com/office/drawing/2014/main" id="{9703C5D5-ECA7-46C9-AB61-C2A2865B3009}"/>
              </a:ext>
            </a:extLst>
          </p:cNvPr>
          <p:cNvSpPr>
            <a:spLocks noGrp="1"/>
          </p:cNvSpPr>
          <p:nvPr>
            <p:ph type="body" idx="13"/>
          </p:nvPr>
        </p:nvSpPr>
        <p:spPr/>
        <p:txBody>
          <a:bodyPr/>
          <a:lstStyle/>
          <a:p>
            <a:endParaRPr lang="en-CA"/>
          </a:p>
        </p:txBody>
      </p:sp>
      <p:sp>
        <p:nvSpPr>
          <p:cNvPr id="7" name="Text Placeholder 6">
            <a:extLst>
              <a:ext uri="{FF2B5EF4-FFF2-40B4-BE49-F238E27FC236}">
                <a16:creationId xmlns:a16="http://schemas.microsoft.com/office/drawing/2014/main" id="{C1E8A1C6-BD6F-4C5C-A3F0-5592FBBA9A21}"/>
              </a:ext>
            </a:extLst>
          </p:cNvPr>
          <p:cNvSpPr>
            <a:spLocks noGrp="1"/>
          </p:cNvSpPr>
          <p:nvPr>
            <p:ph type="body" sz="quarter" idx="18"/>
          </p:nvPr>
        </p:nvSpPr>
        <p:spPr/>
        <p:txBody>
          <a:bodyPr/>
          <a:lstStyle/>
          <a:p>
            <a:endParaRPr lang="en-CA"/>
          </a:p>
        </p:txBody>
      </p:sp>
    </p:spTree>
    <p:extLst>
      <p:ext uri="{BB962C8B-B14F-4D97-AF65-F5344CB8AC3E}">
        <p14:creationId xmlns:p14="http://schemas.microsoft.com/office/powerpoint/2010/main" val="24260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24087BC-230D-4630-81A2-52F8824F84B0}"/>
              </a:ext>
            </a:extLst>
          </p:cNvPr>
          <p:cNvPicPr>
            <a:picLocks noGrp="1" noChangeAspect="1"/>
          </p:cNvPicPr>
          <p:nvPr>
            <p:ph type="pic" idx="1"/>
          </p:nvPr>
        </p:nvPicPr>
        <p:blipFill>
          <a:blip r:embed="rId2"/>
          <a:srcRect l="3755" r="3755"/>
          <a:stretch/>
        </p:blipFill>
        <p:spPr bwMode="blackGray">
          <a:xfrm>
            <a:off x="5724940" y="1730401"/>
            <a:ext cx="6107607" cy="3727822"/>
          </a:xfrm>
        </p:spPr>
      </p:pic>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a:xfrm>
            <a:off x="867764" y="769465"/>
            <a:ext cx="4848225" cy="1260000"/>
          </a:xfrm>
        </p:spPr>
        <p:txBody>
          <a:bodyPr>
            <a:normAutofit/>
          </a:bodyPr>
          <a:lstStyle/>
          <a:p>
            <a:r>
              <a:rPr lang="en-US" dirty="0"/>
              <a:t>Passing the torch</a:t>
            </a:r>
          </a:p>
        </p:txBody>
      </p:sp>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a:xfrm>
            <a:off x="825819" y="2172078"/>
            <a:ext cx="4848225" cy="3703120"/>
          </a:xfrm>
        </p:spPr>
        <p:txBody>
          <a:bodyPr>
            <a:normAutofit/>
          </a:bodyPr>
          <a:lstStyle/>
          <a:p>
            <a:pPr marL="285750" marR="0" indent="-285750">
              <a:lnSpc>
                <a:spcPct val="115000"/>
              </a:lnSpc>
              <a:spcBef>
                <a:spcPts val="1000"/>
              </a:spcBef>
              <a:spcAft>
                <a:spcPts val="1000"/>
              </a:spcAft>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ARPANET, due to its limitations as a single network, is finally decommissioned.</a:t>
            </a:r>
          </a:p>
          <a:p>
            <a:pPr marL="285750" marR="0" indent="-285750">
              <a:lnSpc>
                <a:spcPct val="115000"/>
              </a:lnSpc>
              <a:spcBef>
                <a:spcPts val="1000"/>
              </a:spcBef>
              <a:spcAft>
                <a:spcPts val="1000"/>
              </a:spcAft>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Times New Roman" panose="02020603050405020304" pitchFamily="18" charset="0"/>
              </a:rPr>
              <a:t>University computers transferred over to the new standard NSFNET (National Science Foundation Network). </a:t>
            </a:r>
            <a:endParaRPr lang="en-CA" dirty="0">
              <a:latin typeface="Calibri" panose="020F0502020204030204" pitchFamily="34" charset="0"/>
              <a:ea typeface="MS Mincho" panose="02020609040205080304" pitchFamily="49" charset="-128"/>
              <a:cs typeface="Times New Roman" panose="02020603050405020304" pitchFamily="18" charset="0"/>
            </a:endParaRPr>
          </a:p>
          <a:p>
            <a:pPr marL="285750" indent="-285750">
              <a:lnSpc>
                <a:spcPct val="115000"/>
              </a:lnSpc>
              <a:spcBef>
                <a:spcPts val="1000"/>
              </a:spcBef>
              <a:buFont typeface="Arial" panose="020B0604020202020204" pitchFamily="34" charset="0"/>
              <a:buChar char="•"/>
            </a:pPr>
            <a:r>
              <a:rPr lang="en-CA" dirty="0">
                <a:latin typeface="Calibri" panose="020F0502020204030204" pitchFamily="34" charset="0"/>
                <a:ea typeface="MS Mincho" panose="02020609040205080304" pitchFamily="49" charset="-128"/>
                <a:cs typeface="Times New Roman" panose="02020603050405020304" pitchFamily="18" charset="0"/>
              </a:rPr>
              <a:t>G</a:t>
            </a:r>
            <a:r>
              <a:rPr lang="en-CA" sz="1800" dirty="0">
                <a:effectLst/>
                <a:latin typeface="Calibri" panose="020F0502020204030204" pitchFamily="34" charset="0"/>
                <a:ea typeface="MS Mincho" panose="02020609040205080304" pitchFamily="49" charset="-128"/>
                <a:cs typeface="Times New Roman" panose="02020603050405020304" pitchFamily="18" charset="0"/>
              </a:rPr>
              <a:t>one, but the legacy of its contributions is in our present use of the Internet.</a:t>
            </a:r>
          </a:p>
          <a:p>
            <a:pPr marL="285750" marR="0" indent="-285750">
              <a:lnSpc>
                <a:spcPct val="115000"/>
              </a:lnSpc>
              <a:spcBef>
                <a:spcPts val="1000"/>
              </a:spcBef>
              <a:spcAft>
                <a:spcPts val="1000"/>
              </a:spcAft>
              <a:buFont typeface="Arial" panose="020B0604020202020204" pitchFamily="34" charset="0"/>
              <a:buChar char="•"/>
            </a:pPr>
            <a:endParaRPr lang="en-US" dirty="0"/>
          </a:p>
        </p:txBody>
      </p:sp>
    </p:spTree>
    <p:extLst>
      <p:ext uri="{BB962C8B-B14F-4D97-AF65-F5344CB8AC3E}">
        <p14:creationId xmlns:p14="http://schemas.microsoft.com/office/powerpoint/2010/main" val="36645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84000" y="4913996"/>
            <a:ext cx="8424000" cy="20638"/>
          </a:xfrm>
          <a:prstGeom prst="rect">
            <a:avLst/>
          </a:prstGeom>
          <a:solidFill>
            <a:schemeClr val="tx1">
              <a:lumMod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1604202" y="609600"/>
            <a:ext cx="10094498" cy="1260000"/>
          </a:xfrm>
        </p:spPr>
        <p:txBody>
          <a:bodyPr>
            <a:normAutofit/>
          </a:bodyPr>
          <a:lstStyle/>
          <a:p>
            <a:r>
              <a:rPr lang="en-US" sz="4000" dirty="0"/>
              <a:t>1990’s</a:t>
            </a:r>
            <a:br>
              <a:rPr lang="en-US" dirty="0"/>
            </a:br>
            <a:r>
              <a:rPr lang="en-US" dirty="0"/>
              <a:t>ARPANET DECOMISSIONED</a:t>
            </a:r>
          </a:p>
        </p:txBody>
      </p:sp>
      <p:pic>
        <p:nvPicPr>
          <p:cNvPr id="24" name="Picture 23" descr="Hourglass Finished with solid fill">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1630" y="731307"/>
            <a:ext cx="1016587" cy="1016587"/>
          </a:xfrm>
          <a:prstGeom prst="rect">
            <a:avLst/>
          </a:prstGeom>
        </p:spPr>
      </p:pic>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p:txBody>
          <a:bodyPr/>
          <a:lstStyle/>
          <a:p>
            <a:endParaRPr lang="en-US" dirty="0"/>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sz="1600" dirty="0"/>
              <a:t>1957</a:t>
            </a:r>
          </a:p>
          <a:p>
            <a:pPr>
              <a:spcAft>
                <a:spcPts val="0"/>
              </a:spcAft>
            </a:pPr>
            <a:r>
              <a:rPr lang="en-US" dirty="0"/>
              <a:t>Sputnik</a:t>
            </a:r>
            <a:br>
              <a:rPr lang="en-US" dirty="0"/>
            </a:br>
            <a:r>
              <a:rPr lang="en-US" dirty="0"/>
              <a:t>Launches</a:t>
            </a: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a:lstStyle/>
          <a:p>
            <a:pPr>
              <a:spcAft>
                <a:spcPts val="0"/>
              </a:spcAft>
            </a:pPr>
            <a:r>
              <a:rPr lang="en-US" sz="1600" dirty="0"/>
              <a:t>1962</a:t>
            </a:r>
          </a:p>
          <a:p>
            <a:pPr>
              <a:spcAft>
                <a:spcPts val="0"/>
              </a:spcAft>
            </a:pPr>
            <a:r>
              <a:rPr lang="en-US" dirty="0" err="1"/>
              <a:t>Licklider’s</a:t>
            </a:r>
            <a:r>
              <a:rPr lang="en-US" dirty="0"/>
              <a:t> Network</a:t>
            </a: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p:txBody>
          <a:bodyPr/>
          <a:lstStyle/>
          <a:p>
            <a:pPr>
              <a:spcAft>
                <a:spcPts val="0"/>
              </a:spcAft>
            </a:pPr>
            <a:r>
              <a:rPr lang="en-US" sz="1600" dirty="0"/>
              <a:t>1968/69</a:t>
            </a:r>
          </a:p>
          <a:p>
            <a:pPr>
              <a:spcAft>
                <a:spcPts val="0"/>
              </a:spcAft>
            </a:pPr>
            <a:r>
              <a:rPr lang="en-US" dirty="0"/>
              <a:t>First Network</a:t>
            </a:r>
            <a:br>
              <a:rPr lang="en-US" dirty="0"/>
            </a:br>
            <a:r>
              <a:rPr lang="en-US" dirty="0"/>
              <a:t>Transmission</a:t>
            </a:r>
          </a:p>
        </p:txBody>
      </p:sp>
      <p:sp>
        <p:nvSpPr>
          <p:cNvPr id="35" name="Text Placeholder 34">
            <a:extLst>
              <a:ext uri="{FF2B5EF4-FFF2-40B4-BE49-F238E27FC236}">
                <a16:creationId xmlns:a16="http://schemas.microsoft.com/office/drawing/2014/main" id="{2EF458CD-7F65-4446-8840-6E8C9C68317E}"/>
              </a:ext>
            </a:extLst>
          </p:cNvPr>
          <p:cNvSpPr>
            <a:spLocks noGrp="1"/>
          </p:cNvSpPr>
          <p:nvPr>
            <p:ph type="body" sz="quarter" idx="17"/>
          </p:nvPr>
        </p:nvSpPr>
        <p:spPr/>
        <p:txBody>
          <a:bodyPr/>
          <a:lstStyle/>
          <a:p>
            <a:pPr>
              <a:spcAft>
                <a:spcPts val="0"/>
              </a:spcAft>
            </a:pPr>
            <a:r>
              <a:rPr lang="en-US" sz="1600" dirty="0"/>
              <a:t>1980’s</a:t>
            </a:r>
          </a:p>
          <a:p>
            <a:pPr>
              <a:spcAft>
                <a:spcPts val="0"/>
              </a:spcAft>
            </a:pPr>
            <a:r>
              <a:rPr lang="en-US" dirty="0"/>
              <a:t>TCP/IP</a:t>
            </a:r>
            <a:br>
              <a:rPr lang="en-US" dirty="0"/>
            </a:br>
            <a:r>
              <a:rPr lang="en-US" dirty="0"/>
              <a:t>Usenet</a:t>
            </a:r>
          </a:p>
        </p:txBody>
      </p:sp>
      <p:sp>
        <p:nvSpPr>
          <p:cNvPr id="36" name="Text Placeholder 35">
            <a:extLst>
              <a:ext uri="{FF2B5EF4-FFF2-40B4-BE49-F238E27FC236}">
                <a16:creationId xmlns:a16="http://schemas.microsoft.com/office/drawing/2014/main" id="{E14C2379-D648-4FA4-892B-A031C8CF38FA}"/>
              </a:ext>
            </a:extLst>
          </p:cNvPr>
          <p:cNvSpPr>
            <a:spLocks noGrp="1"/>
          </p:cNvSpPr>
          <p:nvPr>
            <p:ph type="body" sz="quarter" idx="18"/>
          </p:nvPr>
        </p:nvSpPr>
        <p:spPr/>
        <p:txBody>
          <a:bodyPr/>
          <a:lstStyle/>
          <a:p>
            <a:pPr>
              <a:spcAft>
                <a:spcPts val="0"/>
              </a:spcAft>
            </a:pPr>
            <a:r>
              <a:rPr lang="en-US" sz="1600" dirty="0"/>
              <a:t>1990’s</a:t>
            </a:r>
          </a:p>
          <a:p>
            <a:pPr>
              <a:spcAft>
                <a:spcPts val="0"/>
              </a:spcAft>
            </a:pPr>
            <a:r>
              <a:rPr lang="en-US" dirty="0"/>
              <a:t>ARPANET</a:t>
            </a:r>
            <a:br>
              <a:rPr lang="en-US" dirty="0"/>
            </a:br>
            <a:r>
              <a:rPr lang="en-US" dirty="0"/>
              <a:t>Decommissioned</a:t>
            </a: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tx1"/>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5" name="Oval 14" descr="decorative element">
            <a:extLst>
              <a:ext uri="{FF2B5EF4-FFF2-40B4-BE49-F238E27FC236}">
                <a16:creationId xmlns:a16="http://schemas.microsoft.com/office/drawing/2014/main" id="{3184FF17-95E1-488F-85D0-829B6630F938}"/>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6" name="Oval 19" descr="decorative element">
            <a:extLst>
              <a:ext uri="{FF2B5EF4-FFF2-40B4-BE49-F238E27FC236}">
                <a16:creationId xmlns:a16="http://schemas.microsoft.com/office/drawing/2014/main" id="{E8029F86-BAEB-4FB6-9968-621202C1E881}"/>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7" name="Oval 270" descr="decorative element">
            <a:extLst>
              <a:ext uri="{FF2B5EF4-FFF2-40B4-BE49-F238E27FC236}">
                <a16:creationId xmlns:a16="http://schemas.microsoft.com/office/drawing/2014/main" id="{A8F4EDB0-C386-4CCF-B742-D9788F7B7C4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3" name="Oval 11" descr="decorative element">
            <a:extLst>
              <a:ext uri="{FF2B5EF4-FFF2-40B4-BE49-F238E27FC236}">
                <a16:creationId xmlns:a16="http://schemas.microsoft.com/office/drawing/2014/main" id="{D62D13F9-C589-486F-8D76-6D51992A2E08}"/>
              </a:ext>
              <a:ext uri="{C183D7F6-B498-43B3-948B-1728B52AA6E4}">
                <adec:decorative xmlns:adec="http://schemas.microsoft.com/office/drawing/2017/decorative" val="1"/>
              </a:ext>
            </a:extLst>
          </p:cNvPr>
          <p:cNvSpPr>
            <a:spLocks noChangeArrowheads="1"/>
          </p:cNvSpPr>
          <p:nvPr/>
        </p:nvSpPr>
        <p:spPr bwMode="auto">
          <a:xfrm>
            <a:off x="10059449" y="4782234"/>
            <a:ext cx="288000" cy="288000"/>
          </a:xfrm>
          <a:prstGeom prst="ellipse">
            <a:avLst/>
          </a:prstGeom>
          <a:solidFill>
            <a:schemeClr val="tx1"/>
          </a:solidFill>
          <a:ln w="15875">
            <a:solidFill>
              <a:schemeClr val="bg2">
                <a:lumMod val="50000"/>
                <a:lumOff val="50000"/>
              </a:schemeClr>
            </a:solidFill>
          </a:ln>
          <a:effectLst>
            <a:glow rad="101600">
              <a:schemeClr val="bg2">
                <a:lumMod val="75000"/>
                <a:lumOff val="25000"/>
                <a:alpha val="60000"/>
              </a:schemeClr>
            </a:glow>
          </a:effectLst>
        </p:spPr>
        <p:txBody>
          <a:bodyPr/>
          <a:lstStyle/>
          <a:p>
            <a:pPr eaLnBrk="1" fontAlgn="auto" hangingPunct="1">
              <a:spcBef>
                <a:spcPts val="0"/>
              </a:spcBef>
              <a:spcAft>
                <a:spcPts val="0"/>
              </a:spcAft>
              <a:defRPr/>
            </a:pPr>
            <a:endParaRPr lang="en-US" dirty="0">
              <a:latin typeface="+mj-lt"/>
            </a:endParaRPr>
          </a:p>
        </p:txBody>
      </p:sp>
      <p:sp>
        <p:nvSpPr>
          <p:cNvPr id="5" name="Text Placeholder 4">
            <a:extLst>
              <a:ext uri="{FF2B5EF4-FFF2-40B4-BE49-F238E27FC236}">
                <a16:creationId xmlns:a16="http://schemas.microsoft.com/office/drawing/2014/main" id="{9703C5D5-ECA7-46C9-AB61-C2A2865B3009}"/>
              </a:ext>
            </a:extLst>
          </p:cNvPr>
          <p:cNvSpPr>
            <a:spLocks noGrp="1"/>
          </p:cNvSpPr>
          <p:nvPr>
            <p:ph type="body" idx="13"/>
          </p:nvPr>
        </p:nvSpPr>
        <p:spPr/>
        <p:txBody>
          <a:bodyPr/>
          <a:lstStyle/>
          <a:p>
            <a:endParaRPr lang="en-CA"/>
          </a:p>
        </p:txBody>
      </p:sp>
    </p:spTree>
    <p:extLst>
      <p:ext uri="{BB962C8B-B14F-4D97-AF65-F5344CB8AC3E}">
        <p14:creationId xmlns:p14="http://schemas.microsoft.com/office/powerpoint/2010/main" val="1431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24087BC-230D-4630-81A2-52F8824F84B0}"/>
              </a:ext>
            </a:extLst>
          </p:cNvPr>
          <p:cNvPicPr>
            <a:picLocks noGrp="1" noChangeAspect="1"/>
          </p:cNvPicPr>
          <p:nvPr>
            <p:ph type="pic" idx="1"/>
          </p:nvPr>
        </p:nvPicPr>
        <p:blipFill>
          <a:blip r:embed="rId2"/>
          <a:srcRect l="19535" r="19535"/>
          <a:stretch/>
        </p:blipFill>
        <p:spPr bwMode="blackGray">
          <a:xfrm>
            <a:off x="727574" y="914400"/>
            <a:ext cx="5749425" cy="4818185"/>
          </a:xfrm>
        </p:spPr>
      </p:pic>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p:txBody>
          <a:bodyPr>
            <a:normAutofit fontScale="90000"/>
          </a:bodyPr>
          <a:lstStyle/>
          <a:p>
            <a:r>
              <a:rPr lang="en-US" dirty="0"/>
              <a:t>Why should SET students learn about ARPANET?</a:t>
            </a:r>
          </a:p>
        </p:txBody>
      </p:sp>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dirty="0"/>
              <a:t>Today’s technology may have a long legacy.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Understanding how technology affected History can help us apply the principles to modern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Being aware of Historical design choices in technology can aid us in correct choices for the future.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Examining the fundamentals of technology aids tackling challenges.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the origin of the Internet, arguably the biggest, unique changes to our society and how it affects us.  </a:t>
            </a:r>
          </a:p>
        </p:txBody>
      </p:sp>
    </p:spTree>
    <p:extLst>
      <p:ext uri="{BB962C8B-B14F-4D97-AF65-F5344CB8AC3E}">
        <p14:creationId xmlns:p14="http://schemas.microsoft.com/office/powerpoint/2010/main" val="1387719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dirty="0"/>
              <a:t>REFERENCES</a:t>
            </a:r>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096000" y="89445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a:bodyPr>
          <a:lstStyle/>
          <a:p>
            <a:pPr marL="0" indent="0">
              <a:buNone/>
            </a:pPr>
            <a:r>
              <a:rPr lang="en-US" dirty="0"/>
              <a:t>Allman, W. F. (2012, Sep). The Accidental History of the @ Symbol. Retrieved from Smithsonian Magazine: https://www.smithsonianmag.com/science-nature/the-accidental-history-of-the-symbol-18054936/</a:t>
            </a:r>
          </a:p>
          <a:p>
            <a:pPr marL="0" indent="0">
              <a:buNone/>
            </a:pPr>
            <a:r>
              <a:rPr lang="en-US" dirty="0"/>
              <a:t>Carlson, D. (2010). Arpanet. Retrieved from The Online Timeline: http://iml.jou.ufl.edu/carlson/History/arpanet.htm</a:t>
            </a:r>
          </a:p>
          <a:p>
            <a:pPr marL="0" indent="0">
              <a:buNone/>
            </a:pPr>
            <a:r>
              <a:rPr lang="en-US" dirty="0"/>
              <a:t>Crocker, S. (2020, July 29). Today’s Internet Still Relies on an ARPANET-Era Protocol: The Request for Comments. Retrieved from Spectrum: The RFC may be the ARPANET’s most enduring legacy</a:t>
            </a:r>
          </a:p>
          <a:p>
            <a:pPr marL="0" indent="0">
              <a:buNone/>
            </a:pPr>
            <a:r>
              <a:rPr lang="en-US" dirty="0"/>
              <a:t>Denning, P. J. (2003, 10 12). The World Wide Web, a Paradigm of Innovation.</a:t>
            </a:r>
          </a:p>
          <a:p>
            <a:pPr marL="0" indent="0">
              <a:buNone/>
            </a:pPr>
            <a:r>
              <a:rPr lang="en-US" dirty="0" err="1"/>
              <a:t>Featherly</a:t>
            </a:r>
            <a:r>
              <a:rPr lang="en-US" dirty="0"/>
              <a:t>, K. (2021, Mar 23). ARPANET: United States defense program. Retrieved from Britannica: https://www.britannica.com/topic/ARPANET</a:t>
            </a:r>
          </a:p>
          <a:p>
            <a:pPr marL="0" indent="0">
              <a:buNone/>
            </a:pPr>
            <a:r>
              <a:rPr lang="en-US" dirty="0"/>
              <a:t>Hafner, K. L. (1998). Where Wizards Say Up Late.</a:t>
            </a:r>
          </a:p>
        </p:txBody>
      </p:sp>
    </p:spTree>
    <p:extLst>
      <p:ext uri="{BB962C8B-B14F-4D97-AF65-F5344CB8AC3E}">
        <p14:creationId xmlns:p14="http://schemas.microsoft.com/office/powerpoint/2010/main" val="178851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dirty="0"/>
              <a:t>REFERENCES</a:t>
            </a:r>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096000" y="89445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fontScale="92500" lnSpcReduction="10000"/>
          </a:bodyPr>
          <a:lstStyle/>
          <a:p>
            <a:pPr marL="0" indent="0">
              <a:buNone/>
            </a:pPr>
            <a:r>
              <a:rPr lang="en-US" dirty="0"/>
              <a:t>Hruska, J. (2019, Oct 29). Happy Birthday, ARPANET: The Internet’s Grandfather First Connected 50 Years Ago. Retrieved from Extreme Tech: https://www.extremetech.com/internet/301174-happy-birthday-arpanet-internets-grandfather-first-connected-50-years-ago</a:t>
            </a:r>
          </a:p>
          <a:p>
            <a:pPr marL="0" indent="0">
              <a:buNone/>
            </a:pPr>
            <a:r>
              <a:rPr lang="en-US" dirty="0" err="1"/>
              <a:t>Inria</a:t>
            </a:r>
            <a:r>
              <a:rPr lang="en-US" dirty="0"/>
              <a:t>, V. (2020, 09 23). ARPANET is now 50 years old. Retrieved from </a:t>
            </a:r>
            <a:r>
              <a:rPr lang="en-US" dirty="0" err="1"/>
              <a:t>Inria</a:t>
            </a:r>
            <a:r>
              <a:rPr lang="en-US" dirty="0"/>
              <a:t>: https://www.inria.fr/en/arpanet-now-50-years-old</a:t>
            </a:r>
          </a:p>
          <a:p>
            <a:pPr marL="0" indent="0">
              <a:buNone/>
            </a:pPr>
            <a:r>
              <a:rPr lang="en-US" dirty="0"/>
              <a:t>Internet Hall of Fame, V. (2018). INTERNET HALL of FAME PIONEER Donald Davies. Retrieved from Internet Hall of Fame: https://www.internethalloffame.org//inductees/donald-davies</a:t>
            </a:r>
          </a:p>
          <a:p>
            <a:pPr marL="0" indent="0">
              <a:buNone/>
            </a:pPr>
            <a:r>
              <a:rPr lang="en-US" dirty="0" err="1"/>
              <a:t>Lasar</a:t>
            </a:r>
            <a:r>
              <a:rPr lang="en-US" dirty="0"/>
              <a:t>, M. (2011, 10 18). ARPANET’s coming out party: when the Internet first took center stage. Retrieved from </a:t>
            </a:r>
            <a:r>
              <a:rPr lang="en-US" dirty="0" err="1"/>
              <a:t>ArsTechnica</a:t>
            </a:r>
            <a:r>
              <a:rPr lang="en-US" dirty="0"/>
              <a:t>: https://arstechnica.com/tech-policy/2011/10/arpanets-coming-out-party-when-the-internet-first-took-center-stage/?comments=1</a:t>
            </a:r>
          </a:p>
          <a:p>
            <a:pPr marL="0" indent="0">
              <a:buNone/>
            </a:pPr>
            <a:r>
              <a:rPr lang="en-US" dirty="0"/>
              <a:t>Leyden, J. (2019, Oct 29). ARPANET anniversary: The internet’s first transmission was sent 50 years ago today. Retrieved from </a:t>
            </a:r>
            <a:r>
              <a:rPr lang="en-US" dirty="0" err="1"/>
              <a:t>Teh</a:t>
            </a:r>
            <a:r>
              <a:rPr lang="en-US" dirty="0"/>
              <a:t> Daily Swig: https://portswigger.net/daily-swig/arpanet-anniversary-the-internets-first-transmission-was-sent-50-years-ago-today</a:t>
            </a:r>
          </a:p>
        </p:txBody>
      </p:sp>
    </p:spTree>
    <p:extLst>
      <p:ext uri="{BB962C8B-B14F-4D97-AF65-F5344CB8AC3E}">
        <p14:creationId xmlns:p14="http://schemas.microsoft.com/office/powerpoint/2010/main" val="67330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dirty="0"/>
              <a:t>REFERENCES</a:t>
            </a:r>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096000" y="89445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fontScale="92500" lnSpcReduction="10000"/>
          </a:bodyPr>
          <a:lstStyle/>
          <a:p>
            <a:pPr marL="0" indent="0">
              <a:buNone/>
            </a:pPr>
            <a:r>
              <a:rPr lang="en-US" dirty="0"/>
              <a:t>Living Internet, V. (2021, Mar 19). ARPANET – The First Internet. Retrieved from https://www.livinginternet.com/internet/i/ii_arpanet.htm</a:t>
            </a:r>
          </a:p>
          <a:p>
            <a:pPr marL="0" indent="0">
              <a:buNone/>
            </a:pPr>
            <a:r>
              <a:rPr lang="en-US" dirty="0"/>
              <a:t>McGill, V. (2017, May 22). ARPANET Evolution. Retrieved from McGill: https://www.mcgill.ca/oss/article/did-you-know-history/arpanet-evolution</a:t>
            </a:r>
          </a:p>
          <a:p>
            <a:pPr marL="0" indent="0">
              <a:buNone/>
            </a:pPr>
            <a:r>
              <a:rPr lang="en-US" dirty="0" err="1"/>
              <a:t>Navarria</a:t>
            </a:r>
            <a:r>
              <a:rPr lang="en-US" dirty="0"/>
              <a:t>, G. (2016, Oct 30). How the Internet was born: The network begins to take shape. Retrieved from The Conversation: https://theconversation.com/how-the-internet-was-born-the-network-begins-to-take-shape-67904</a:t>
            </a:r>
          </a:p>
          <a:p>
            <a:pPr marL="0" indent="0">
              <a:buNone/>
            </a:pPr>
            <a:r>
              <a:rPr lang="en-US" dirty="0"/>
              <a:t>ScienceDirect, V. (2016). History of business automation Arpanet. Retrieved from ScienceDirect: https://www.sciencedirect.com/topics/computer-science/arpanet</a:t>
            </a:r>
          </a:p>
          <a:p>
            <a:pPr marL="0" indent="0">
              <a:buNone/>
            </a:pPr>
            <a:r>
              <a:rPr lang="en-US" dirty="0"/>
              <a:t>SRI International, V. (2018). Arpanet. Retrieved from SRI International: https://www.sri.com/hoi/arpanet/</a:t>
            </a:r>
          </a:p>
          <a:p>
            <a:pPr marL="0" indent="0">
              <a:buNone/>
            </a:pPr>
            <a:r>
              <a:rPr lang="en-US" dirty="0" err="1"/>
              <a:t>Tarnoff</a:t>
            </a:r>
            <a:r>
              <a:rPr lang="en-US" dirty="0"/>
              <a:t>, B. (2016, Jul 15). How the internet was invented. Retrieved from The Guardian: https://www.theguardian.com/technology/2016/jul/15/how-the-internet-was-invented-1976-arpa-kahn-cerf</a:t>
            </a:r>
          </a:p>
          <a:p>
            <a:pPr marL="0" indent="0">
              <a:buNone/>
            </a:pPr>
            <a:r>
              <a:rPr lang="en-US" dirty="0"/>
              <a:t>Technology, D. D. (2008, Nov). Dwight D. Eisenhower Memorial Commission. Washington, DC, US.</a:t>
            </a:r>
          </a:p>
        </p:txBody>
      </p:sp>
    </p:spTree>
    <p:extLst>
      <p:ext uri="{BB962C8B-B14F-4D97-AF65-F5344CB8AC3E}">
        <p14:creationId xmlns:p14="http://schemas.microsoft.com/office/powerpoint/2010/main" val="116779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1604202" y="609600"/>
            <a:ext cx="10094498" cy="1260000"/>
          </a:xfrm>
        </p:spPr>
        <p:txBody>
          <a:bodyPr>
            <a:normAutofit/>
          </a:bodyPr>
          <a:lstStyle/>
          <a:p>
            <a:r>
              <a:rPr lang="en-US" sz="4000" dirty="0"/>
              <a:t>1957/58</a:t>
            </a:r>
            <a:br>
              <a:rPr lang="en-US" dirty="0"/>
            </a:br>
            <a:r>
              <a:rPr lang="en-US" dirty="0"/>
              <a:t>Soviet Union Launches Sputnik – ARPA Created</a:t>
            </a:r>
          </a:p>
        </p:txBody>
      </p:sp>
      <p:pic>
        <p:nvPicPr>
          <p:cNvPr id="24" name="Picture 23" descr="Hourglass Finished with solid fill">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1630" y="731307"/>
            <a:ext cx="1016587" cy="1016587"/>
          </a:xfrm>
          <a:prstGeom prst="rect">
            <a:avLst/>
          </a:prstGeom>
        </p:spPr>
      </p:pic>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a:xfrm>
            <a:off x="685799" y="1881823"/>
            <a:ext cx="10840914" cy="4719503"/>
          </a:xfrm>
        </p:spPr>
        <p:txBody>
          <a:bodyPr/>
          <a:lstStyle/>
          <a:p>
            <a:r>
              <a:rPr lang="en-US" dirty="0"/>
              <a:t>With Sputnik displaying the Soviet Union’s technological prowess, not wanting the fall behind, US President Dwight D. Eisenhower set about creating and heavily funding ARPA, The Advanced Research Projects Agency in 1958, with the objective to research new ideas and concepts in technology.</a:t>
            </a:r>
          </a:p>
          <a:p>
            <a:r>
              <a:rPr lang="en-US" dirty="0"/>
              <a:t>Due to the space-race, the majority of the federal budget was re-directed towards NASA, effectively removing ARPA’s space and rocket projects.  However, it allowed ARPA to re-focus on new initiatives.</a:t>
            </a:r>
          </a:p>
          <a:p>
            <a:endParaRPr lang="en-US" dirty="0"/>
          </a:p>
          <a:p>
            <a:endParaRPr lang="en-US" dirty="0"/>
          </a:p>
          <a:p>
            <a:endParaRPr lang="en-US" dirty="0"/>
          </a:p>
          <a:p>
            <a:endParaRPr lang="en-US" dirty="0"/>
          </a:p>
          <a:p>
            <a:endParaRPr lang="en-US" dirty="0"/>
          </a:p>
          <a:p>
            <a:r>
              <a:rPr lang="en-US" dirty="0"/>
              <a:t>With a reduced but still considerable budget, ARPA found the solution to its problems in the brand-new sector of pure research (Computer Science), under the visionary leadership of Joseph Carl R. </a:t>
            </a:r>
            <a:r>
              <a:rPr lang="en-US" dirty="0" err="1"/>
              <a:t>Licklider</a:t>
            </a:r>
            <a:r>
              <a:rPr lang="en-US" dirty="0"/>
              <a:t>.</a:t>
            </a:r>
          </a:p>
          <a:p>
            <a:endParaRPr lang="en-US" dirty="0"/>
          </a:p>
          <a:p>
            <a:endParaRPr lang="en-US" dirty="0"/>
          </a:p>
          <a:p>
            <a:endParaRPr lang="en-US" dirty="0"/>
          </a:p>
          <a:p>
            <a:endParaRPr lang="en-US" dirty="0"/>
          </a:p>
          <a:p>
            <a:endParaRPr lang="en-US" dirty="0"/>
          </a:p>
          <a:p>
            <a:endParaRPr lang="en-US" dirty="0"/>
          </a:p>
          <a:p>
            <a:br>
              <a:rPr lang="en-US" dirty="0"/>
            </a:br>
            <a:br>
              <a:rPr lang="en-US" dirty="0"/>
            </a:br>
            <a:endParaRPr lang="en-US" dirty="0"/>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sz="1600" dirty="0"/>
              <a:t>1957</a:t>
            </a:r>
          </a:p>
          <a:p>
            <a:pPr>
              <a:spcAft>
                <a:spcPts val="0"/>
              </a:spcAft>
            </a:pPr>
            <a:r>
              <a:rPr lang="en-US" dirty="0"/>
              <a:t>Sputnik Launches</a:t>
            </a:r>
          </a:p>
        </p:txBody>
      </p:sp>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84000" y="4913996"/>
            <a:ext cx="8424000" cy="20638"/>
          </a:xfrm>
          <a:prstGeom prst="rect">
            <a:avLst/>
          </a:prstGeom>
          <a:solidFill>
            <a:schemeClr val="bg2">
              <a:lumMod val="50000"/>
              <a:lumOff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tx1"/>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5" name="Text Placeholder 4">
            <a:extLst>
              <a:ext uri="{FF2B5EF4-FFF2-40B4-BE49-F238E27FC236}">
                <a16:creationId xmlns:a16="http://schemas.microsoft.com/office/drawing/2014/main" id="{4F5C1F55-55F4-4F1F-A11C-94C603DB75A5}"/>
              </a:ext>
            </a:extLst>
          </p:cNvPr>
          <p:cNvSpPr>
            <a:spLocks noGrp="1"/>
          </p:cNvSpPr>
          <p:nvPr>
            <p:ph type="body" sz="quarter" idx="15"/>
          </p:nvPr>
        </p:nvSpPr>
        <p:spPr/>
        <p:txBody>
          <a:bodyPr/>
          <a:lstStyle/>
          <a:p>
            <a:endParaRPr lang="en-CA"/>
          </a:p>
        </p:txBody>
      </p:sp>
      <p:sp>
        <p:nvSpPr>
          <p:cNvPr id="7" name="Text Placeholder 6">
            <a:extLst>
              <a:ext uri="{FF2B5EF4-FFF2-40B4-BE49-F238E27FC236}">
                <a16:creationId xmlns:a16="http://schemas.microsoft.com/office/drawing/2014/main" id="{A10BCEFF-3C0C-4F72-932D-CD332FF93120}"/>
              </a:ext>
            </a:extLst>
          </p:cNvPr>
          <p:cNvSpPr>
            <a:spLocks noGrp="1"/>
          </p:cNvSpPr>
          <p:nvPr>
            <p:ph type="body" sz="quarter" idx="16"/>
          </p:nvPr>
        </p:nvSpPr>
        <p:spPr/>
        <p:txBody>
          <a:bodyPr/>
          <a:lstStyle/>
          <a:p>
            <a:endParaRPr lang="en-CA"/>
          </a:p>
        </p:txBody>
      </p:sp>
      <p:sp>
        <p:nvSpPr>
          <p:cNvPr id="12" name="Text Placeholder 11">
            <a:extLst>
              <a:ext uri="{FF2B5EF4-FFF2-40B4-BE49-F238E27FC236}">
                <a16:creationId xmlns:a16="http://schemas.microsoft.com/office/drawing/2014/main" id="{E257ACF6-5D45-4FB5-8377-7D54B03E3C88}"/>
              </a:ext>
            </a:extLst>
          </p:cNvPr>
          <p:cNvSpPr>
            <a:spLocks noGrp="1"/>
          </p:cNvSpPr>
          <p:nvPr>
            <p:ph type="body" sz="quarter" idx="17"/>
          </p:nvPr>
        </p:nvSpPr>
        <p:spPr/>
        <p:txBody>
          <a:bodyPr/>
          <a:lstStyle/>
          <a:p>
            <a:endParaRPr lang="en-CA"/>
          </a:p>
        </p:txBody>
      </p:sp>
      <p:sp>
        <p:nvSpPr>
          <p:cNvPr id="18" name="Text Placeholder 17">
            <a:extLst>
              <a:ext uri="{FF2B5EF4-FFF2-40B4-BE49-F238E27FC236}">
                <a16:creationId xmlns:a16="http://schemas.microsoft.com/office/drawing/2014/main" id="{F1137D08-4786-42FD-83D5-840A65D5000A}"/>
              </a:ext>
            </a:extLst>
          </p:cNvPr>
          <p:cNvSpPr>
            <a:spLocks noGrp="1"/>
          </p:cNvSpPr>
          <p:nvPr>
            <p:ph type="body" sz="quarter" idx="18"/>
          </p:nvPr>
        </p:nvSpPr>
        <p:spPr/>
        <p:txBody>
          <a:bodyPr/>
          <a:lstStyle/>
          <a:p>
            <a:endParaRPr lang="en-CA"/>
          </a:p>
        </p:txBody>
      </p:sp>
      <p:sp>
        <p:nvSpPr>
          <p:cNvPr id="25" name="Oval 19" descr="decorative element">
            <a:extLst>
              <a:ext uri="{FF2B5EF4-FFF2-40B4-BE49-F238E27FC236}">
                <a16:creationId xmlns:a16="http://schemas.microsoft.com/office/drawing/2014/main" id="{00C8E930-9A26-49F5-AF2C-F673AC70A939}"/>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26" name="Oval 270" descr="decorative element">
            <a:extLst>
              <a:ext uri="{FF2B5EF4-FFF2-40B4-BE49-F238E27FC236}">
                <a16:creationId xmlns:a16="http://schemas.microsoft.com/office/drawing/2014/main" id="{5216D9A9-BBDD-4EDA-A97A-F9DC5AA7D77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27" name="Oval 11" descr="decorative element">
            <a:extLst>
              <a:ext uri="{FF2B5EF4-FFF2-40B4-BE49-F238E27FC236}">
                <a16:creationId xmlns:a16="http://schemas.microsoft.com/office/drawing/2014/main" id="{C0EDC095-A1D0-4059-94D5-025F52425654}"/>
              </a:ext>
              <a:ext uri="{C183D7F6-B498-43B3-948B-1728B52AA6E4}">
                <adec:decorative xmlns:adec="http://schemas.microsoft.com/office/drawing/2017/decorative" val="1"/>
              </a:ext>
            </a:extLst>
          </p:cNvPr>
          <p:cNvSpPr>
            <a:spLocks noChangeArrowheads="1"/>
          </p:cNvSpPr>
          <p:nvPr/>
        </p:nvSpPr>
        <p:spPr bwMode="auto">
          <a:xfrm>
            <a:off x="10059449" y="4782234"/>
            <a:ext cx="288000" cy="288000"/>
          </a:xfrm>
          <a:prstGeom prst="ellipse">
            <a:avLst/>
          </a:prstGeom>
          <a:solidFill>
            <a:schemeClr val="tx1">
              <a:lumMod val="50000"/>
            </a:schemeClr>
          </a:solidFill>
          <a:ln w="15875">
            <a:solidFill>
              <a:schemeClr val="bg2">
                <a:lumMod val="50000"/>
                <a:lumOff val="50000"/>
              </a:schemeClr>
            </a:solidFill>
          </a:ln>
          <a:effectLst>
            <a:glow rad="101600">
              <a:schemeClr val="bg2">
                <a:lumMod val="75000"/>
                <a:lumOff val="25000"/>
                <a:alpha val="60000"/>
              </a:schemeClr>
            </a:glow>
          </a:effectLst>
        </p:spPr>
        <p:txBody>
          <a:bodyPr/>
          <a:lstStyle/>
          <a:p>
            <a:pPr eaLnBrk="1" fontAlgn="auto" hangingPunct="1">
              <a:spcBef>
                <a:spcPts val="0"/>
              </a:spcBef>
              <a:spcAft>
                <a:spcPts val="0"/>
              </a:spcAft>
              <a:defRPr/>
            </a:pPr>
            <a:endParaRPr lang="en-US" dirty="0">
              <a:latin typeface="+mj-lt"/>
            </a:endParaRPr>
          </a:p>
        </p:txBody>
      </p:sp>
      <p:sp>
        <p:nvSpPr>
          <p:cNvPr id="28" name="Oval 27" descr="decorative element">
            <a:extLst>
              <a:ext uri="{FF2B5EF4-FFF2-40B4-BE49-F238E27FC236}">
                <a16:creationId xmlns:a16="http://schemas.microsoft.com/office/drawing/2014/main" id="{0C2224D4-519B-4B4A-8B1F-F75463A3E12F}"/>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Tree>
    <p:extLst>
      <p:ext uri="{BB962C8B-B14F-4D97-AF65-F5344CB8AC3E}">
        <p14:creationId xmlns:p14="http://schemas.microsoft.com/office/powerpoint/2010/main" val="217425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Sphere of mesh and nodes">
            <a:extLst>
              <a:ext uri="{FF2B5EF4-FFF2-40B4-BE49-F238E27FC236}">
                <a16:creationId xmlns:a16="http://schemas.microsoft.com/office/drawing/2014/main" id="{682D57B8-5DD6-4F5A-94D9-8A9884BC39F3}"/>
              </a:ext>
            </a:extLst>
          </p:cNvPr>
          <p:cNvPicPr>
            <a:picLocks noChangeAspect="1"/>
          </p:cNvPicPr>
          <p:nvPr/>
        </p:nvPicPr>
        <p:blipFill>
          <a:blip r:embed="rId2"/>
          <a:srcRect l="8861" r="8861"/>
          <a:stretch/>
        </p:blipFill>
        <p:spPr bwMode="blackGray">
          <a:xfrm>
            <a:off x="4648199" y="10159"/>
            <a:ext cx="7543800" cy="6856214"/>
          </a:xfrm>
          <a:prstGeom prst="rect">
            <a:avLst/>
          </a:prstGeom>
        </p:spPr>
      </p:pic>
      <p:pic>
        <p:nvPicPr>
          <p:cNvPr id="10" name="Picture 9" descr="Social network outline">
            <a:extLst>
              <a:ext uri="{FF2B5EF4-FFF2-40B4-BE49-F238E27FC236}">
                <a16:creationId xmlns:a16="http://schemas.microsoft.com/office/drawing/2014/main" id="{F54CE4C8-2431-43FB-87C3-391A3BFF806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p:txBody>
          <a:bodyPr/>
          <a:lstStyle/>
          <a:p>
            <a:r>
              <a:rPr lang="en-US" dirty="0"/>
              <a:t>Arpanet:</a:t>
            </a:r>
            <a:br>
              <a:rPr lang="en-US" dirty="0"/>
            </a:br>
            <a:r>
              <a:rPr lang="en-US" dirty="0"/>
              <a:t>what WAS it?</a:t>
            </a:r>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272716" y="3134307"/>
            <a:ext cx="4093969" cy="2688977"/>
          </a:xfrm>
        </p:spPr>
        <p:txBody>
          <a:bodyPr>
            <a:normAutofit/>
          </a:bodyPr>
          <a:lstStyle/>
          <a:p>
            <a:r>
              <a:rPr lang="en-US" dirty="0"/>
              <a:t>The Advanced Research Projects Agency Network (ARPANET) was the first wide-area packet-switching network with distributed control and one of the first networks to implement the TCP/IP protocol suite.</a:t>
            </a:r>
            <a:br>
              <a:rPr lang="en-US" dirty="0"/>
            </a:br>
            <a:br>
              <a:rPr lang="en-US" dirty="0"/>
            </a:br>
            <a:r>
              <a:rPr lang="en-US" dirty="0"/>
              <a:t>Both technologies became the technical foundation of the modern Internet. </a:t>
            </a:r>
          </a:p>
        </p:txBody>
      </p:sp>
    </p:spTree>
    <p:extLst>
      <p:ext uri="{BB962C8B-B14F-4D97-AF65-F5344CB8AC3E}">
        <p14:creationId xmlns:p14="http://schemas.microsoft.com/office/powerpoint/2010/main" val="234296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66A7EEFD-C999-4C18-AD31-25B7CBD7E0FC}"/>
              </a:ext>
            </a:extLst>
          </p:cNvPr>
          <p:cNvPicPr>
            <a:picLocks noChangeAspect="1"/>
          </p:cNvPicPr>
          <p:nvPr/>
        </p:nvPicPr>
        <p:blipFill>
          <a:blip r:embed="rId3"/>
          <a:srcRect t="3550" b="3550"/>
          <a:stretch/>
        </p:blipFill>
        <p:spPr bwMode="blackGray">
          <a:xfrm>
            <a:off x="8014200" y="995967"/>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1315453" y="1221257"/>
            <a:ext cx="6380747" cy="2308325"/>
          </a:xfrm>
        </p:spPr>
        <p:txBody>
          <a:bodyPr/>
          <a:lstStyle/>
          <a:p>
            <a:r>
              <a:rPr lang="en-US" dirty="0"/>
              <a:t> </a:t>
            </a:r>
          </a:p>
          <a:p>
            <a:r>
              <a:rPr lang="en-US" dirty="0" err="1"/>
              <a:t>Licklider’s</a:t>
            </a:r>
            <a:r>
              <a:rPr lang="en-US" dirty="0"/>
              <a:t> ideas went beyond his era’s traditional conception of computers as big calculators.</a:t>
            </a:r>
          </a:p>
          <a:p>
            <a:r>
              <a:rPr lang="en-US" dirty="0"/>
              <a:t>He envisioned a much more interactive and complex environment in which computers played a role in the natural extension of humanity in what he coined: “the intergalactic network”.</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type="pic" idx="1"/>
          </p:nvPr>
        </p:nvPicPr>
        <p:blipFill>
          <a:blip r:embed="rId4"/>
          <a:srcRect t="2154" b="2154"/>
          <a:stretch/>
        </p:blipFill>
        <p:spPr>
          <a:xfrm>
            <a:off x="8014200" y="995968"/>
            <a:ext cx="3492000" cy="4866064"/>
          </a:xfrm>
        </p:spPr>
      </p:pic>
      <p:sp>
        <p:nvSpPr>
          <p:cNvPr id="7" name="TextBox 6">
            <a:extLst>
              <a:ext uri="{FF2B5EF4-FFF2-40B4-BE49-F238E27FC236}">
                <a16:creationId xmlns:a16="http://schemas.microsoft.com/office/drawing/2014/main" id="{C394EF05-6F26-45FA-A874-6C87E5F8E77C}"/>
              </a:ext>
            </a:extLst>
          </p:cNvPr>
          <p:cNvSpPr txBox="1"/>
          <p:nvPr/>
        </p:nvSpPr>
        <p:spPr>
          <a:xfrm>
            <a:off x="1098882" y="3594344"/>
            <a:ext cx="6597317" cy="2031325"/>
          </a:xfrm>
          <a:prstGeom prst="rect">
            <a:avLst/>
          </a:prstGeom>
          <a:noFill/>
        </p:spPr>
        <p:txBody>
          <a:bodyPr wrap="square">
            <a:spAutoFit/>
          </a:bodyPr>
          <a:lstStyle/>
          <a:p>
            <a:pPr marL="285750" indent="-285750">
              <a:buFont typeface="Arial" panose="020B0604020202020204" pitchFamily="34" charset="0"/>
              <a:buChar char="•"/>
            </a:pPr>
            <a:r>
              <a:rPr lang="en-US" dirty="0"/>
              <a:t>He wrote the definitive 1960 paper, “Man-Computer-Symbiosis”, postulating that computers were destined to become an integral part of improving the quality of people’s lives.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his paper, he referenced the existing SAGE (Semi-Automatic  Ground Environment) mainframe system, with smaller computer  ‘direction centers’ for tracking potential Soviet jet bombers. </a:t>
            </a:r>
            <a:endParaRPr lang="en-CA" dirty="0"/>
          </a:p>
        </p:txBody>
      </p:sp>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1457326" y="594917"/>
            <a:ext cx="6238874" cy="1260000"/>
          </a:xfrm>
        </p:spPr>
        <p:txBody>
          <a:bodyPr/>
          <a:lstStyle/>
          <a:p>
            <a:r>
              <a:rPr lang="en-US" dirty="0"/>
              <a:t>Joseph Carl R. </a:t>
            </a:r>
            <a:r>
              <a:rPr lang="en-US" dirty="0" err="1"/>
              <a:t>Licklider</a:t>
            </a:r>
            <a:endParaRPr lang="en-US" dirty="0"/>
          </a:p>
        </p:txBody>
      </p:sp>
    </p:spTree>
    <p:custDataLst>
      <p:tags r:id="rId1"/>
    </p:custDataLst>
    <p:extLst>
      <p:ext uri="{BB962C8B-B14F-4D97-AF65-F5344CB8AC3E}">
        <p14:creationId xmlns:p14="http://schemas.microsoft.com/office/powerpoint/2010/main" val="3973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7" grpId="0" uiExpand="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84000" y="4913996"/>
            <a:ext cx="8424000" cy="20638"/>
          </a:xfrm>
          <a:prstGeom prst="rect">
            <a:avLst/>
          </a:prstGeom>
          <a:solidFill>
            <a:schemeClr val="tx1">
              <a:lumMod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a:xfrm>
            <a:off x="1604202" y="609600"/>
            <a:ext cx="10094498" cy="1260000"/>
          </a:xfrm>
        </p:spPr>
        <p:txBody>
          <a:bodyPr>
            <a:normAutofit/>
          </a:bodyPr>
          <a:lstStyle/>
          <a:p>
            <a:r>
              <a:rPr lang="en-US" sz="4000" dirty="0"/>
              <a:t>1962</a:t>
            </a:r>
            <a:br>
              <a:rPr lang="en-US" dirty="0"/>
            </a:br>
            <a:r>
              <a:rPr lang="en-US" dirty="0"/>
              <a:t>The Intergalactic Network of Computers</a:t>
            </a:r>
          </a:p>
        </p:txBody>
      </p:sp>
      <p:pic>
        <p:nvPicPr>
          <p:cNvPr id="24" name="Picture 23" descr="Hourglass Finished with solid fill">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1630" y="731307"/>
            <a:ext cx="1016587" cy="1016587"/>
          </a:xfrm>
          <a:prstGeom prst="rect">
            <a:avLst/>
          </a:prstGeom>
        </p:spPr>
      </p:pic>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sz="1600" dirty="0"/>
              <a:t>1957</a:t>
            </a:r>
          </a:p>
          <a:p>
            <a:pPr>
              <a:spcAft>
                <a:spcPts val="0"/>
              </a:spcAft>
            </a:pPr>
            <a:r>
              <a:rPr lang="en-US" dirty="0"/>
              <a:t>Sputnik</a:t>
            </a:r>
            <a:br>
              <a:rPr lang="en-US" dirty="0"/>
            </a:br>
            <a:r>
              <a:rPr lang="en-US" dirty="0"/>
              <a:t>Launches</a:t>
            </a: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a:lstStyle/>
          <a:p>
            <a:pPr>
              <a:spcAft>
                <a:spcPts val="0"/>
              </a:spcAft>
            </a:pPr>
            <a:r>
              <a:rPr lang="en-US" sz="1600" dirty="0"/>
              <a:t>1962</a:t>
            </a:r>
          </a:p>
          <a:p>
            <a:pPr>
              <a:spcAft>
                <a:spcPts val="0"/>
              </a:spcAft>
            </a:pPr>
            <a:r>
              <a:rPr lang="en-US" dirty="0"/>
              <a:t>Intergalactic Network Theory</a:t>
            </a: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p:txBody>
          <a:bodyPr/>
          <a:lstStyle/>
          <a:p>
            <a:pPr>
              <a:spcAft>
                <a:spcPts val="0"/>
              </a:spcAft>
            </a:pPr>
            <a:endParaRPr lang="en-US" dirty="0"/>
          </a:p>
        </p:txBody>
      </p:sp>
      <p:sp>
        <p:nvSpPr>
          <p:cNvPr id="35" name="Text Placeholder 34">
            <a:extLst>
              <a:ext uri="{FF2B5EF4-FFF2-40B4-BE49-F238E27FC236}">
                <a16:creationId xmlns:a16="http://schemas.microsoft.com/office/drawing/2014/main" id="{2EF458CD-7F65-4446-8840-6E8C9C68317E}"/>
              </a:ext>
            </a:extLst>
          </p:cNvPr>
          <p:cNvSpPr>
            <a:spLocks noGrp="1"/>
          </p:cNvSpPr>
          <p:nvPr>
            <p:ph type="body" sz="quarter" idx="17"/>
          </p:nvPr>
        </p:nvSpPr>
        <p:spPr/>
        <p:txBody>
          <a:bodyPr/>
          <a:lstStyle/>
          <a:p>
            <a:pPr>
              <a:spcAft>
                <a:spcPts val="0"/>
              </a:spcAft>
            </a:pPr>
            <a:endParaRPr lang="en-US" dirty="0"/>
          </a:p>
        </p:txBody>
      </p:sp>
      <p:sp>
        <p:nvSpPr>
          <p:cNvPr id="36" name="Text Placeholder 35">
            <a:extLst>
              <a:ext uri="{FF2B5EF4-FFF2-40B4-BE49-F238E27FC236}">
                <a16:creationId xmlns:a16="http://schemas.microsoft.com/office/drawing/2014/main" id="{E14C2379-D648-4FA4-892B-A031C8CF38FA}"/>
              </a:ext>
            </a:extLst>
          </p:cNvPr>
          <p:cNvSpPr>
            <a:spLocks noGrp="1"/>
          </p:cNvSpPr>
          <p:nvPr>
            <p:ph type="body" sz="quarter" idx="18"/>
          </p:nvPr>
        </p:nvSpPr>
        <p:spPr/>
        <p:txBody>
          <a:bodyPr/>
          <a:lstStyle/>
          <a:p>
            <a:pPr>
              <a:spcAft>
                <a:spcPts val="0"/>
              </a:spcAft>
            </a:pPr>
            <a:endParaRPr lang="en-US" dirty="0"/>
          </a:p>
        </p:txBody>
      </p:sp>
      <p:sp>
        <p:nvSpPr>
          <p:cNvPr id="16" name="Oval 19" descr="decorative element">
            <a:extLst>
              <a:ext uri="{FF2B5EF4-FFF2-40B4-BE49-F238E27FC236}">
                <a16:creationId xmlns:a16="http://schemas.microsoft.com/office/drawing/2014/main" id="{E8029F86-BAEB-4FB6-9968-621202C1E881}"/>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7" name="Oval 270" descr="decorative element">
            <a:extLst>
              <a:ext uri="{FF2B5EF4-FFF2-40B4-BE49-F238E27FC236}">
                <a16:creationId xmlns:a16="http://schemas.microsoft.com/office/drawing/2014/main" id="{A8F4EDB0-C386-4CCF-B742-D9788F7B7C4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tx1">
              <a:lumMod val="50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3" name="Oval 11" descr="decorative element">
            <a:extLst>
              <a:ext uri="{FF2B5EF4-FFF2-40B4-BE49-F238E27FC236}">
                <a16:creationId xmlns:a16="http://schemas.microsoft.com/office/drawing/2014/main" id="{D62D13F9-C589-486F-8D76-6D51992A2E08}"/>
              </a:ext>
              <a:ext uri="{C183D7F6-B498-43B3-948B-1728B52AA6E4}">
                <adec:decorative xmlns:adec="http://schemas.microsoft.com/office/drawing/2017/decorative" val="1"/>
              </a:ext>
            </a:extLst>
          </p:cNvPr>
          <p:cNvSpPr>
            <a:spLocks noChangeArrowheads="1"/>
          </p:cNvSpPr>
          <p:nvPr/>
        </p:nvSpPr>
        <p:spPr bwMode="auto">
          <a:xfrm>
            <a:off x="10059449" y="4782234"/>
            <a:ext cx="288000" cy="288000"/>
          </a:xfrm>
          <a:prstGeom prst="ellipse">
            <a:avLst/>
          </a:prstGeom>
          <a:solidFill>
            <a:schemeClr val="tx1">
              <a:lumMod val="50000"/>
            </a:schemeClr>
          </a:solidFill>
          <a:ln w="15875">
            <a:solidFill>
              <a:schemeClr val="bg2">
                <a:lumMod val="50000"/>
                <a:lumOff val="50000"/>
              </a:schemeClr>
            </a:solidFill>
          </a:ln>
          <a:effectLst>
            <a:glow rad="101600">
              <a:schemeClr val="bg2">
                <a:lumMod val="75000"/>
                <a:lumOff val="25000"/>
                <a:alpha val="60000"/>
              </a:schemeClr>
            </a:glow>
          </a:effectLst>
        </p:spPr>
        <p:txBody>
          <a:bodyPr/>
          <a:lstStyle/>
          <a:p>
            <a:pPr eaLnBrk="1" fontAlgn="auto" hangingPunct="1">
              <a:spcBef>
                <a:spcPts val="0"/>
              </a:spcBef>
              <a:spcAft>
                <a:spcPts val="0"/>
              </a:spcAft>
              <a:defRPr/>
            </a:pPr>
            <a:endParaRPr lang="en-US" dirty="0">
              <a:latin typeface="+mj-lt"/>
            </a:endParaRP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tx1"/>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5" name="Oval 14" descr="decorative element">
            <a:extLst>
              <a:ext uri="{FF2B5EF4-FFF2-40B4-BE49-F238E27FC236}">
                <a16:creationId xmlns:a16="http://schemas.microsoft.com/office/drawing/2014/main" id="{3184FF17-95E1-488F-85D0-829B6630F938}"/>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tx1"/>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5" name="Text Placeholder 4">
            <a:extLst>
              <a:ext uri="{FF2B5EF4-FFF2-40B4-BE49-F238E27FC236}">
                <a16:creationId xmlns:a16="http://schemas.microsoft.com/office/drawing/2014/main" id="{F96ABADD-54A0-4CC3-943F-AEDA44C9FC2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74567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EF27F5-2732-4B66-AF53-6CAD3A461C34}"/>
              </a:ext>
            </a:extLst>
          </p:cNvPr>
          <p:cNvSpPr/>
          <p:nvPr/>
        </p:nvSpPr>
        <p:spPr>
          <a:xfrm>
            <a:off x="326434" y="142613"/>
            <a:ext cx="2089595" cy="653648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3284730" y="1277938"/>
            <a:ext cx="8040408" cy="5401158"/>
          </a:xfrm>
        </p:spPr>
        <p:txBody>
          <a:bodyPr>
            <a:normAutofit/>
          </a:bodyPr>
          <a:lstStyle/>
          <a:p>
            <a:pPr algn="l"/>
            <a:r>
              <a:rPr lang="en-US" dirty="0"/>
              <a:t>The theory behind this invaluable aspect of networking was researched independently by three researchers:</a:t>
            </a:r>
            <a:br>
              <a:rPr lang="en-US" dirty="0"/>
            </a:br>
            <a:br>
              <a:rPr lang="en-US" dirty="0"/>
            </a:br>
            <a:endParaRPr lang="en-US" dirty="0"/>
          </a:p>
          <a:p>
            <a:pPr marL="285750" indent="-285750" algn="l">
              <a:buFont typeface="Arial" panose="020B0604020202020204" pitchFamily="34" charset="0"/>
              <a:buChar char="•"/>
            </a:pPr>
            <a:r>
              <a:rPr lang="en-US" dirty="0"/>
              <a:t>Leonard Kleinrock, then at the Massachusetts Institute of Technology (MIT),</a:t>
            </a:r>
            <a:br>
              <a:rPr lang="en-US" dirty="0"/>
            </a:br>
            <a:br>
              <a:rPr lang="en-US" dirty="0"/>
            </a:br>
            <a:endParaRPr lang="en-US" dirty="0"/>
          </a:p>
          <a:p>
            <a:pPr marL="285750" indent="-285750" algn="l">
              <a:buFont typeface="Arial" panose="020B0604020202020204" pitchFamily="34" charset="0"/>
              <a:buChar char="•"/>
            </a:pPr>
            <a:r>
              <a:rPr lang="en-US" dirty="0"/>
              <a:t>Donald Davies at the National Physical Laboratory (NPL) in the UK,</a:t>
            </a:r>
            <a:br>
              <a:rPr lang="en-US" dirty="0"/>
            </a:br>
            <a:br>
              <a:rPr lang="en-US" dirty="0"/>
            </a:br>
            <a:endParaRPr lang="en-US" dirty="0"/>
          </a:p>
          <a:p>
            <a:pPr marL="285750" indent="-285750" algn="l">
              <a:buFont typeface="Arial" panose="020B0604020202020204" pitchFamily="34" charset="0"/>
              <a:buChar char="•"/>
            </a:pPr>
            <a:r>
              <a:rPr lang="en-US" dirty="0"/>
              <a:t>Paul Baran at RAND Corporation in California.</a:t>
            </a:r>
          </a:p>
          <a:p>
            <a:pPr algn="l"/>
            <a:br>
              <a:rPr lang="en-US" dirty="0"/>
            </a:br>
            <a:br>
              <a:rPr lang="en-US" dirty="0"/>
            </a:br>
            <a:r>
              <a:rPr lang="en-US" dirty="0"/>
              <a:t>Though Davies’ own word “packet” was eventually accepted as the most appropriate term to refer to the new theory, it was Baran’s work on distributed networks that was later adopted as the blueprint of the ARPANET.</a:t>
            </a:r>
          </a:p>
        </p:txBody>
      </p:sp>
      <p:pic>
        <p:nvPicPr>
          <p:cNvPr id="13" name="Picture Placeholder 12">
            <a:extLst>
              <a:ext uri="{FF2B5EF4-FFF2-40B4-BE49-F238E27FC236}">
                <a16:creationId xmlns:a16="http://schemas.microsoft.com/office/drawing/2014/main" id="{3422748C-470E-4F87-962A-7B55E793E8F3}"/>
              </a:ext>
            </a:extLst>
          </p:cNvPr>
          <p:cNvPicPr>
            <a:picLocks noGrp="1" noChangeAspect="1"/>
          </p:cNvPicPr>
          <p:nvPr>
            <p:ph type="pic" idx="1"/>
          </p:nvPr>
        </p:nvPicPr>
        <p:blipFill rotWithShape="1">
          <a:blip r:embed="rId3"/>
          <a:srcRect l="9095" r="9095" b="28568"/>
          <a:stretch/>
        </p:blipFill>
        <p:spPr>
          <a:xfrm>
            <a:off x="440413" y="236355"/>
            <a:ext cx="1875181" cy="1866538"/>
          </a:xfrm>
        </p:spPr>
      </p:pic>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3001618" y="455769"/>
            <a:ext cx="3760304" cy="707109"/>
          </a:xfrm>
        </p:spPr>
        <p:txBody>
          <a:bodyPr/>
          <a:lstStyle/>
          <a:p>
            <a:r>
              <a:rPr lang="en-US" dirty="0"/>
              <a:t>PACKET SWITCHING</a:t>
            </a:r>
          </a:p>
        </p:txBody>
      </p:sp>
      <p:pic>
        <p:nvPicPr>
          <p:cNvPr id="8" name="Picture Placeholder 12">
            <a:extLst>
              <a:ext uri="{FF2B5EF4-FFF2-40B4-BE49-F238E27FC236}">
                <a16:creationId xmlns:a16="http://schemas.microsoft.com/office/drawing/2014/main" id="{FFC8AD84-0050-4D75-A4C4-3BCE0A0C178D}"/>
              </a:ext>
            </a:extLst>
          </p:cNvPr>
          <p:cNvPicPr>
            <a:picLocks noChangeAspect="1"/>
          </p:cNvPicPr>
          <p:nvPr/>
        </p:nvPicPr>
        <p:blipFill rotWithShape="1">
          <a:blip r:embed="rId4"/>
          <a:srcRect b="28802"/>
          <a:stretch/>
        </p:blipFill>
        <p:spPr bwMode="blackGray">
          <a:xfrm>
            <a:off x="401935" y="4530303"/>
            <a:ext cx="1908537" cy="2051467"/>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pic>
        <p:nvPicPr>
          <p:cNvPr id="9" name="Picture Placeholder 12">
            <a:extLst>
              <a:ext uri="{FF2B5EF4-FFF2-40B4-BE49-F238E27FC236}">
                <a16:creationId xmlns:a16="http://schemas.microsoft.com/office/drawing/2014/main" id="{1A5B91F7-890A-44B6-882D-925E1854B94C}"/>
              </a:ext>
            </a:extLst>
          </p:cNvPr>
          <p:cNvPicPr>
            <a:picLocks noChangeAspect="1"/>
          </p:cNvPicPr>
          <p:nvPr/>
        </p:nvPicPr>
        <p:blipFill>
          <a:blip r:embed="rId5"/>
          <a:stretch/>
        </p:blipFill>
        <p:spPr bwMode="blackGray">
          <a:xfrm>
            <a:off x="404496" y="2290864"/>
            <a:ext cx="1908537" cy="2051467"/>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55222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685801" y="609600"/>
            <a:ext cx="10840914" cy="1260000"/>
          </a:xfrm>
        </p:spPr>
        <p:txBody>
          <a:bodyPr anchor="ctr">
            <a:normAutofit/>
          </a:bodyPr>
          <a:lstStyle/>
          <a:p>
            <a:r>
              <a:rPr lang="en-US"/>
              <a:t>Distributed network</a:t>
            </a:r>
          </a:p>
        </p:txBody>
      </p:sp>
      <p:pic>
        <p:nvPicPr>
          <p:cNvPr id="8" name="Picture Placeholder 12">
            <a:extLst>
              <a:ext uri="{FF2B5EF4-FFF2-40B4-BE49-F238E27FC236}">
                <a16:creationId xmlns:a16="http://schemas.microsoft.com/office/drawing/2014/main" id="{FFC8AD84-0050-4D75-A4C4-3BCE0A0C178D}"/>
              </a:ext>
            </a:extLst>
          </p:cNvPr>
          <p:cNvPicPr>
            <a:picLocks noChangeAspect="1"/>
          </p:cNvPicPr>
          <p:nvPr/>
        </p:nvPicPr>
        <p:blipFill rotWithShape="1">
          <a:blip r:embed="rId3"/>
          <a:srcRect l="6143" r="6144" b="1"/>
          <a:stretch/>
        </p:blipFill>
        <p:spPr bwMode="blackGray">
          <a:xfrm>
            <a:off x="685802" y="1869600"/>
            <a:ext cx="5040000" cy="3921601"/>
          </a:xfrm>
          <a:prstGeom prst="roundRect">
            <a:avLst>
              <a:gd name="adj" fmla="val 1970"/>
            </a:avLst>
          </a:prstGeom>
          <a:noFill/>
          <a:ln w="28575">
            <a:noFill/>
          </a:ln>
          <a:effectLst/>
        </p:spPr>
      </p:pic>
      <p:sp>
        <p:nvSpPr>
          <p:cNvPr id="4" name="Text Placeholder 3">
            <a:extLst>
              <a:ext uri="{FF2B5EF4-FFF2-40B4-BE49-F238E27FC236}">
                <a16:creationId xmlns:a16="http://schemas.microsoft.com/office/drawing/2014/main" id="{44FA16B2-6A61-4B79-B91C-B41F21F14F7D}"/>
              </a:ext>
            </a:extLst>
          </p:cNvPr>
          <p:cNvSpPr>
            <a:spLocks noGrp="1"/>
          </p:cNvSpPr>
          <p:nvPr>
            <p:ph sz="half" idx="2"/>
          </p:nvPr>
        </p:nvSpPr>
        <p:spPr>
          <a:xfrm>
            <a:off x="6488644" y="1869601"/>
            <a:ext cx="5040000" cy="3921600"/>
          </a:xfrm>
        </p:spPr>
        <p:txBody>
          <a:bodyPr anchor="t">
            <a:normAutofit/>
          </a:bodyPr>
          <a:lstStyle/>
          <a:p>
            <a:pPr>
              <a:lnSpc>
                <a:spcPct val="90000"/>
              </a:lnSpc>
            </a:pPr>
            <a:r>
              <a:rPr lang="en-US" sz="1500"/>
              <a:t>Paul Baran had been working on this idea at RAND corporation for years.  In 1964, he published a paper entitled “On Distributed Communications”, where the objective was to outline a communication system that could withstand a nuclear blast.</a:t>
            </a:r>
          </a:p>
          <a:p>
            <a:pPr>
              <a:lnSpc>
                <a:spcPct val="90000"/>
              </a:lnSpc>
            </a:pPr>
            <a:endParaRPr lang="en-US" sz="1500"/>
          </a:p>
          <a:p>
            <a:pPr>
              <a:lnSpc>
                <a:spcPct val="90000"/>
              </a:lnSpc>
            </a:pPr>
            <a:r>
              <a:rPr lang="en-US" sz="1500"/>
              <a:t>Baran was the first to postulate that communication networks can only be built around two core structures: “centralized (or star) and distributed (or grid or mesh)”.</a:t>
            </a:r>
          </a:p>
          <a:p>
            <a:pPr>
              <a:lnSpc>
                <a:spcPct val="90000"/>
              </a:lnSpc>
            </a:pPr>
            <a:r>
              <a:rPr lang="en-US" sz="1500"/>
              <a:t>From this he derived three possible types of networks: A) centralized, B) decentralized and C) distributed.</a:t>
            </a:r>
          </a:p>
          <a:p>
            <a:pPr>
              <a:lnSpc>
                <a:spcPct val="90000"/>
              </a:lnSpc>
            </a:pPr>
            <a:endParaRPr lang="en-US" sz="1500"/>
          </a:p>
          <a:p>
            <a:pPr>
              <a:lnSpc>
                <a:spcPct val="90000"/>
              </a:lnSpc>
            </a:pPr>
            <a:r>
              <a:rPr lang="en-US" sz="1500"/>
              <a:t>Of the three types, the distributed was found to be far more reliable in the event of a military strike.</a:t>
            </a:r>
          </a:p>
        </p:txBody>
      </p:sp>
    </p:spTree>
    <p:custDataLst>
      <p:tags r:id="rId1"/>
    </p:custDataLst>
    <p:extLst>
      <p:ext uri="{BB962C8B-B14F-4D97-AF65-F5344CB8AC3E}">
        <p14:creationId xmlns:p14="http://schemas.microsoft.com/office/powerpoint/2010/main" val="354517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A16B2-6A61-4B79-B91C-B41F21F14F7D}"/>
              </a:ext>
            </a:extLst>
          </p:cNvPr>
          <p:cNvSpPr>
            <a:spLocks noGrp="1"/>
          </p:cNvSpPr>
          <p:nvPr>
            <p:ph type="body" sz="half" idx="2"/>
          </p:nvPr>
        </p:nvSpPr>
        <p:spPr>
          <a:xfrm>
            <a:off x="4182353" y="1378606"/>
            <a:ext cx="7423551" cy="5401158"/>
          </a:xfrm>
        </p:spPr>
        <p:txBody>
          <a:bodyPr>
            <a:normAutofit/>
          </a:bodyPr>
          <a:lstStyle/>
          <a:p>
            <a:pPr algn="l"/>
            <a:r>
              <a:rPr lang="en-CA" dirty="0"/>
              <a:t>Baran found difficulty in finding support for his breakthrough concept, spending years being turned down.</a:t>
            </a:r>
          </a:p>
          <a:p>
            <a:pPr algn="l"/>
            <a:r>
              <a:rPr lang="en-CA" dirty="0"/>
              <a:t>Finally, it was accepted at ARPA where he was working in 1969, becoming an essential part of the developing ARPANET.</a:t>
            </a:r>
          </a:p>
          <a:p>
            <a:pPr algn="l"/>
            <a:endParaRPr lang="en-CA" dirty="0"/>
          </a:p>
          <a:p>
            <a:pPr algn="l"/>
            <a:r>
              <a:rPr lang="en-CA" dirty="0"/>
              <a:t>Under the guidance of the project leader, Larry Roberts, ARPANETS’ objectives had shifted.</a:t>
            </a:r>
          </a:p>
          <a:p>
            <a:pPr algn="l"/>
            <a:r>
              <a:rPr lang="en-CA" dirty="0"/>
              <a:t>What was once a project for Cold War requirements of doomsday scenarios had shifted to more ambitious goals: none of them were concerned with military issues.</a:t>
            </a:r>
          </a:p>
          <a:p>
            <a:pPr algn="l"/>
            <a:endParaRPr lang="en-CA" dirty="0"/>
          </a:p>
          <a:p>
            <a:pPr algn="l"/>
            <a:r>
              <a:rPr lang="en-CA" dirty="0"/>
              <a:t>Instead, they looked towards sharing data load between computers, providing an electronic mail service, sharing data and programmes and finally, towards providing a service to log in and use computers remotely.</a:t>
            </a:r>
          </a:p>
        </p:txBody>
      </p:sp>
      <p:sp>
        <p:nvSpPr>
          <p:cNvPr id="2" name="Title 1">
            <a:extLst>
              <a:ext uri="{FF2B5EF4-FFF2-40B4-BE49-F238E27FC236}">
                <a16:creationId xmlns:a16="http://schemas.microsoft.com/office/drawing/2014/main" id="{A9DED3C6-003C-4A2D-B351-F00A04BF6251}"/>
              </a:ext>
            </a:extLst>
          </p:cNvPr>
          <p:cNvSpPr>
            <a:spLocks noGrp="1"/>
          </p:cNvSpPr>
          <p:nvPr>
            <p:ph type="title"/>
          </p:nvPr>
        </p:nvSpPr>
        <p:spPr>
          <a:xfrm>
            <a:off x="4176078" y="556437"/>
            <a:ext cx="3760304" cy="707109"/>
          </a:xfrm>
        </p:spPr>
        <p:txBody>
          <a:bodyPr/>
          <a:lstStyle/>
          <a:p>
            <a:pPr algn="l"/>
            <a:r>
              <a:rPr lang="en-US"/>
              <a:t>Larry Roberts</a:t>
            </a:r>
            <a:endParaRPr lang="en-US" dirty="0"/>
          </a:p>
        </p:txBody>
      </p:sp>
      <p:pic>
        <p:nvPicPr>
          <p:cNvPr id="8" name="Picture Placeholder 12">
            <a:extLst>
              <a:ext uri="{FF2B5EF4-FFF2-40B4-BE49-F238E27FC236}">
                <a16:creationId xmlns:a16="http://schemas.microsoft.com/office/drawing/2014/main" id="{FFC8AD84-0050-4D75-A4C4-3BCE0A0C178D}"/>
              </a:ext>
            </a:extLst>
          </p:cNvPr>
          <p:cNvPicPr>
            <a:picLocks noChangeAspect="1"/>
          </p:cNvPicPr>
          <p:nvPr/>
        </p:nvPicPr>
        <p:blipFill>
          <a:blip r:embed="rId3"/>
          <a:srcRect l="8602" r="8602"/>
          <a:stretch/>
        </p:blipFill>
        <p:spPr bwMode="blackGray">
          <a:xfrm>
            <a:off x="529450" y="1032094"/>
            <a:ext cx="3012443" cy="4547968"/>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pic>
    </p:spTree>
    <p:custDataLst>
      <p:tags r:id="rId1"/>
    </p:custDataLst>
    <p:extLst>
      <p:ext uri="{BB962C8B-B14F-4D97-AF65-F5344CB8AC3E}">
        <p14:creationId xmlns:p14="http://schemas.microsoft.com/office/powerpoint/2010/main" val="253493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1.3|1.3|1|0.7|0.9"/>
</p:tagLst>
</file>

<file path=ppt/tags/tag10.xml><?xml version="1.0" encoding="utf-8"?>
<p:tagLst xmlns:a="http://schemas.openxmlformats.org/drawingml/2006/main" xmlns:r="http://schemas.openxmlformats.org/officeDocument/2006/relationships" xmlns:p="http://schemas.openxmlformats.org/presentationml/2006/main">
  <p:tag name="TIMING" val="|2.2|2.4|2.3|1.6"/>
</p:tagLst>
</file>

<file path=ppt/tags/tag2.xml><?xml version="1.0" encoding="utf-8"?>
<p:tagLst xmlns:a="http://schemas.openxmlformats.org/drawingml/2006/main" xmlns:r="http://schemas.openxmlformats.org/officeDocument/2006/relationships" xmlns:p="http://schemas.openxmlformats.org/presentationml/2006/main">
  <p:tag name="TIMING" val="|2.2|2.4|2.3|1.6"/>
</p:tagLst>
</file>

<file path=ppt/tags/tag3.xml><?xml version="1.0" encoding="utf-8"?>
<p:tagLst xmlns:a="http://schemas.openxmlformats.org/drawingml/2006/main" xmlns:r="http://schemas.openxmlformats.org/officeDocument/2006/relationships" xmlns:p="http://schemas.openxmlformats.org/presentationml/2006/main">
  <p:tag name="TIMING" val="|2.2|2.4|2.3|1.6"/>
</p:tagLst>
</file>

<file path=ppt/tags/tag4.xml><?xml version="1.0" encoding="utf-8"?>
<p:tagLst xmlns:a="http://schemas.openxmlformats.org/drawingml/2006/main" xmlns:r="http://schemas.openxmlformats.org/officeDocument/2006/relationships" xmlns:p="http://schemas.openxmlformats.org/presentationml/2006/main">
  <p:tag name="TIMING" val="|2.2|2.4|2.3|1.6"/>
</p:tagLst>
</file>

<file path=ppt/tags/tag5.xml><?xml version="1.0" encoding="utf-8"?>
<p:tagLst xmlns:a="http://schemas.openxmlformats.org/drawingml/2006/main" xmlns:r="http://schemas.openxmlformats.org/officeDocument/2006/relationships" xmlns:p="http://schemas.openxmlformats.org/presentationml/2006/main">
  <p:tag name="TIMING" val="|2.2|2.4|2.3|1.6"/>
</p:tagLst>
</file>

<file path=ppt/tags/tag6.xml><?xml version="1.0" encoding="utf-8"?>
<p:tagLst xmlns:a="http://schemas.openxmlformats.org/drawingml/2006/main" xmlns:r="http://schemas.openxmlformats.org/officeDocument/2006/relationships" xmlns:p="http://schemas.openxmlformats.org/presentationml/2006/main">
  <p:tag name="TIMING" val="|2.2|2.4|2.3|1.6"/>
</p:tagLst>
</file>

<file path=ppt/tags/tag7.xml><?xml version="1.0" encoding="utf-8"?>
<p:tagLst xmlns:a="http://schemas.openxmlformats.org/drawingml/2006/main" xmlns:r="http://schemas.openxmlformats.org/officeDocument/2006/relationships" xmlns:p="http://schemas.openxmlformats.org/presentationml/2006/main">
  <p:tag name="TIMING" val="|2.2|2.4|2.3|1.6"/>
</p:tagLst>
</file>

<file path=ppt/tags/tag8.xml><?xml version="1.0" encoding="utf-8"?>
<p:tagLst xmlns:a="http://schemas.openxmlformats.org/drawingml/2006/main" xmlns:r="http://schemas.openxmlformats.org/officeDocument/2006/relationships" xmlns:p="http://schemas.openxmlformats.org/presentationml/2006/main">
  <p:tag name="TIMING" val="|2.2|2.4|2.3|1.6"/>
</p:tagLst>
</file>

<file path=ppt/tags/tag9.xml><?xml version="1.0" encoding="utf-8"?>
<p:tagLst xmlns:a="http://schemas.openxmlformats.org/drawingml/2006/main" xmlns:r="http://schemas.openxmlformats.org/officeDocument/2006/relationships" xmlns:p="http://schemas.openxmlformats.org/presentationml/2006/main">
  <p:tag name="TIMING" val="|2.2|2.4|2.3|1.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3.xml><?xml version="1.0" encoding="utf-8"?>
<ds:datastoreItem xmlns:ds="http://schemas.openxmlformats.org/officeDocument/2006/customXml" ds:itemID="{0EC94942-C689-461B-8649-1FD863C6BA2B}">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71af3243-3dd4-4a8d-8c0d-dd76da1f02a5"/>
    <ds:schemaRef ds:uri="http://schemas.microsoft.com/office/infopath/2007/PartnerControls"/>
    <ds:schemaRef ds:uri="16c05727-aa75-4e4a-9b5f-8a80a1165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2189</TotalTime>
  <Words>2195</Words>
  <Application>Microsoft Office PowerPoint</Application>
  <PresentationFormat>Widescreen</PresentationFormat>
  <Paragraphs>170</Paragraphs>
  <Slides>26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Corbel</vt:lpstr>
      <vt:lpstr>Celestial</vt:lpstr>
      <vt:lpstr>ARPANET</vt:lpstr>
      <vt:lpstr>4th of October 1957</vt:lpstr>
      <vt:lpstr>1957/58 Soviet Union Launches Sputnik – ARPA Created</vt:lpstr>
      <vt:lpstr>Arpanet: what WAS it?</vt:lpstr>
      <vt:lpstr>Joseph Carl R. Licklider</vt:lpstr>
      <vt:lpstr>1962 The Intergalactic Network of Computers</vt:lpstr>
      <vt:lpstr>PACKET SWITCHING</vt:lpstr>
      <vt:lpstr>Distributed network</vt:lpstr>
      <vt:lpstr>Larry Roberts</vt:lpstr>
      <vt:lpstr>LINKS IN THE CHAIN</vt:lpstr>
      <vt:lpstr>BARAN’S VISION OF DISTRIBUTION</vt:lpstr>
      <vt:lpstr>BBN WINS THE ENGINEERING CONTRACT</vt:lpstr>
      <vt:lpstr>IMP’S DELIVERED</vt:lpstr>
      <vt:lpstr>ARPANET’s First transmission</vt:lpstr>
      <vt:lpstr>1969 CONTACT ESTABLISHED</vt:lpstr>
      <vt:lpstr>RFC INTERNET PROTOCOL STANDARDS</vt:lpstr>
      <vt:lpstr>Arpanet expands and improves</vt:lpstr>
      <vt:lpstr>VINT CERF &amp; bob kahn</vt:lpstr>
      <vt:lpstr>Usenet</vt:lpstr>
      <vt:lpstr>1980’s The Internet Becomes the Internet</vt:lpstr>
      <vt:lpstr>Passing the torch</vt:lpstr>
      <vt:lpstr>1990’s ARPANET DECOMISSIONED</vt:lpstr>
      <vt:lpstr>Why should SET students learn about ARPANET?</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Kevin Downer</dc:creator>
  <cp:lastModifiedBy>Kevin Downer</cp:lastModifiedBy>
  <cp:revision>142</cp:revision>
  <dcterms:created xsi:type="dcterms:W3CDTF">2021-04-18T11:27:27Z</dcterms:created>
  <dcterms:modified xsi:type="dcterms:W3CDTF">2021-04-20T17:50:27Z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